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69" r:id="rId2"/>
    <p:sldId id="293" r:id="rId3"/>
    <p:sldId id="295" r:id="rId4"/>
    <p:sldId id="296" r:id="rId5"/>
    <p:sldId id="279" r:id="rId6"/>
    <p:sldId id="280" r:id="rId7"/>
    <p:sldId id="281" r:id="rId8"/>
    <p:sldId id="282" r:id="rId9"/>
    <p:sldId id="272" r:id="rId10"/>
    <p:sldId id="276" r:id="rId11"/>
    <p:sldId id="289" r:id="rId12"/>
    <p:sldId id="277" r:id="rId13"/>
    <p:sldId id="294" r:id="rId14"/>
    <p:sldId id="275" r:id="rId15"/>
    <p:sldId id="283" r:id="rId16"/>
    <p:sldId id="278" r:id="rId17"/>
    <p:sldId id="284" r:id="rId18"/>
    <p:sldId id="287" r:id="rId19"/>
    <p:sldId id="297" r:id="rId20"/>
    <p:sldId id="299" r:id="rId21"/>
    <p:sldId id="301" r:id="rId22"/>
    <p:sldId id="302" r:id="rId23"/>
    <p:sldId id="291" r:id="rId24"/>
    <p:sldId id="290" r:id="rId25"/>
    <p:sldId id="292" r:id="rId26"/>
  </p:sldIdLst>
  <p:sldSz cx="12192000" cy="6858000"/>
  <p:notesSz cx="6858000" cy="9144000"/>
  <p:embeddedFontLs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G마켓 산스 TTF Bold" panose="02000000000000000000" pitchFamily="2" charset="-127"/>
      <p:bold r:id="rId32"/>
    </p:embeddedFont>
    <p:embeddedFont>
      <p:font typeface="ONE 모바일고딕 OTF Bold" panose="00000800000000000000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3 Light" panose="020B0303030302020204" pitchFamily="34" charset="-127"/>
      <p:regular r:id="rId36"/>
    </p:embeddedFont>
    <p:embeddedFont>
      <p:font typeface="에스코어 드림 4 Regular" panose="020B0503030302020204" pitchFamily="34" charset="-127"/>
      <p:regular r:id="rId37"/>
    </p:embeddedFont>
    <p:embeddedFont>
      <p:font typeface="에스코어 드림 5 Medium" panose="020B0503030302020204" pitchFamily="34" charset="-127"/>
      <p:regular r:id="rId38"/>
    </p:embeddedFont>
    <p:embeddedFont>
      <p:font typeface="에스코어 드림 6 Bold" panose="020B0703030302020204" pitchFamily="34" charset="-127"/>
      <p:bold r:id="rId39"/>
    </p:embeddedFont>
    <p:embeddedFont>
      <p:font typeface="에스코어 드림 7 ExtraBold" panose="020B0803030302020204" pitchFamily="34" charset="-127"/>
      <p:bold r:id="rId40"/>
    </p:embeddedFont>
    <p:embeddedFont>
      <p:font typeface="에스코어 드림 8 Heavy" panose="020B0903030302020204" pitchFamily="34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F26B43"/>
          </p15:clr>
        </p15:guide>
        <p15:guide id="2" pos="892" userDrawn="1">
          <p15:clr>
            <a:srgbClr val="F26B43"/>
          </p15:clr>
        </p15:guide>
        <p15:guide id="3" pos="6788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00"/>
    <a:srgbClr val="FEFAF4"/>
    <a:srgbClr val="FFFFFF"/>
    <a:srgbClr val="FFEBDD"/>
    <a:srgbClr val="A84400"/>
    <a:srgbClr val="D05400"/>
    <a:srgbClr val="FFA86D"/>
    <a:srgbClr val="FF9147"/>
    <a:srgbClr val="FFCBA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922" y="67"/>
      </p:cViewPr>
      <p:guideLst>
        <p:guide orient="horz" pos="3929"/>
        <p:guide pos="892"/>
        <p:guide pos="678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48D1-27A5-4220-A5CD-7E99F068A007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7BA46-3BCB-4F4B-A7CE-0ED30782D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8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7BA46-3BCB-4F4B-A7CE-0ED30782D7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02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7BA46-3BCB-4F4B-A7CE-0ED30782D7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83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9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30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10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6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68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9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8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7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0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88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E7C95-AFE0-43A7-9010-C5436B4C3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A03F9-5913-45A5-BAD0-142A60E85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8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k.co.kr/news/economy/9469157" TargetMode="External"/><Relationship Id="rId13" Type="http://schemas.openxmlformats.org/officeDocument/2006/relationships/image" Target="../media/image22.png"/><Relationship Id="rId3" Type="http://schemas.openxmlformats.org/officeDocument/2006/relationships/hyperlink" Target="http://rtdown.molit.go.kr/" TargetMode="External"/><Relationship Id="rId7" Type="http://schemas.openxmlformats.org/officeDocument/2006/relationships/hyperlink" Target="https://news.einfomax.co.kr/news/articleView.html?idxno=4142655" TargetMode="External"/><Relationship Id="rId12" Type="http://schemas.openxmlformats.org/officeDocument/2006/relationships/hyperlink" Target="https://news.g-enews.com/ko-kr/news/article/news_all/202301221311249065626fd98b51_1/article.html?md=20230122132458_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kitree.co.kr/articles/779079" TargetMode="External"/><Relationship Id="rId11" Type="http://schemas.openxmlformats.org/officeDocument/2006/relationships/hyperlink" Target="https://news.kbs.co.kr/news/view.do?ncd=5616845&amp;ref=A" TargetMode="External"/><Relationship Id="rId5" Type="http://schemas.openxmlformats.org/officeDocument/2006/relationships/hyperlink" Target="https://kbland.kr/map?xy=37.5205559,126.9265729,17" TargetMode="External"/><Relationship Id="rId15" Type="http://schemas.openxmlformats.org/officeDocument/2006/relationships/image" Target="../media/image24.png"/><Relationship Id="rId10" Type="http://schemas.openxmlformats.org/officeDocument/2006/relationships/hyperlink" Target="http://www.seongjuro.co.kr/news/view.php?idx=50316" TargetMode="External"/><Relationship Id="rId4" Type="http://schemas.openxmlformats.org/officeDocument/2006/relationships/hyperlink" Target="https://www.bigdata-policing.kr/board/b_contest/view?idx=167&amp;category=" TargetMode="External"/><Relationship Id="rId9" Type="http://schemas.openxmlformats.org/officeDocument/2006/relationships/hyperlink" Target="http://www.jbnews.com/news/articleView.html?idxno=1344528" TargetMode="External"/><Relationship Id="rId1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546F8E-7678-5DA2-7BD3-E31E013066FA}"/>
              </a:ext>
            </a:extLst>
          </p:cNvPr>
          <p:cNvSpPr txBox="1"/>
          <p:nvPr/>
        </p:nvSpPr>
        <p:spPr>
          <a:xfrm>
            <a:off x="278609" y="2811324"/>
            <a:ext cx="5467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alpha val="14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Voice phishing</a:t>
            </a:r>
            <a:endParaRPr lang="ko-KR" altLang="en-US" sz="4800" dirty="0">
              <a:solidFill>
                <a:schemeClr val="bg1">
                  <a:alpha val="14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2400" dirty="0">
              <a:solidFill>
                <a:schemeClr val="bg1">
                  <a:alpha val="19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09D96-B0BA-9324-1B09-1AD09DBDAC8B}"/>
              </a:ext>
            </a:extLst>
          </p:cNvPr>
          <p:cNvSpPr txBox="1"/>
          <p:nvPr/>
        </p:nvSpPr>
        <p:spPr>
          <a:xfrm>
            <a:off x="232474" y="1373400"/>
            <a:ext cx="6610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보이스 피싱</a:t>
            </a:r>
            <a:endParaRPr lang="en-US" altLang="ko-KR" sz="4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z="48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대상 파악 및 원인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118BF-95A1-4456-0170-FF5876281C3F}"/>
              </a:ext>
            </a:extLst>
          </p:cNvPr>
          <p:cNvSpPr txBox="1"/>
          <p:nvPr/>
        </p:nvSpPr>
        <p:spPr>
          <a:xfrm>
            <a:off x="0" y="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rgbClr val="FFA86D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동양미래대학교</a:t>
            </a:r>
            <a:endParaRPr lang="en-US" altLang="ko-KR" sz="1400" b="1" dirty="0">
              <a:solidFill>
                <a:srgbClr val="FFA86D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FADC6-2409-988A-D882-1F949ED8C796}"/>
              </a:ext>
            </a:extLst>
          </p:cNvPr>
          <p:cNvSpPr txBox="1"/>
          <p:nvPr/>
        </p:nvSpPr>
        <p:spPr>
          <a:xfrm>
            <a:off x="11082075" y="6488668"/>
            <a:ext cx="267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23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정상수 팀</a:t>
            </a:r>
          </a:p>
        </p:txBody>
      </p:sp>
    </p:spTree>
    <p:extLst>
      <p:ext uri="{BB962C8B-B14F-4D97-AF65-F5344CB8AC3E}">
        <p14:creationId xmlns:p14="http://schemas.microsoft.com/office/powerpoint/2010/main" val="2436554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FF4182-EB60-2D3B-A427-85270D352C69}"/>
              </a:ext>
            </a:extLst>
          </p:cNvPr>
          <p:cNvSpPr txBox="1"/>
          <p:nvPr/>
        </p:nvSpPr>
        <p:spPr>
          <a:xfrm>
            <a:off x="318759" y="313481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추가 자료 조사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6746277" y="2904368"/>
            <a:ext cx="5257160" cy="123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아파트 월세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/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전세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매매 평균이 높은 지역은 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세종시 </a:t>
            </a:r>
            <a:r>
              <a:rPr lang="en-US" altLang="ko-KR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 </a:t>
            </a:r>
            <a:r>
              <a:rPr lang="ko-KR" altLang="en-US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대전시 </a:t>
            </a:r>
            <a:r>
              <a:rPr lang="en-US" altLang="ko-KR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 </a:t>
            </a:r>
            <a:r>
              <a:rPr lang="ko-KR" altLang="en-US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충청남도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순으로 보임</a:t>
            </a: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C5871061-D3F0-061D-4241-3A4E3FD09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2" y="1519744"/>
            <a:ext cx="5406430" cy="4465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C64C723-4F56-E272-E4ED-3FE98695370B}"/>
              </a:ext>
            </a:extLst>
          </p:cNvPr>
          <p:cNvGrpSpPr/>
          <p:nvPr/>
        </p:nvGrpSpPr>
        <p:grpSpPr>
          <a:xfrm>
            <a:off x="6148206" y="3429000"/>
            <a:ext cx="417679" cy="259064"/>
            <a:chOff x="5912528" y="1562470"/>
            <a:chExt cx="961210" cy="497149"/>
          </a:xfrm>
        </p:grpSpPr>
        <p:sp>
          <p:nvSpPr>
            <p:cNvPr id="5" name="화살표: 갈매기형 수장 4">
              <a:extLst>
                <a:ext uri="{FF2B5EF4-FFF2-40B4-BE49-F238E27FC236}">
                  <a16:creationId xmlns:a16="http://schemas.microsoft.com/office/drawing/2014/main" id="{B52094F7-9993-2A00-EBC9-5E2CC8882B17}"/>
                </a:ext>
              </a:extLst>
            </p:cNvPr>
            <p:cNvSpPr/>
            <p:nvPr/>
          </p:nvSpPr>
          <p:spPr>
            <a:xfrm>
              <a:off x="5912528" y="1562470"/>
              <a:ext cx="396426" cy="497149"/>
            </a:xfrm>
            <a:prstGeom prst="chevron">
              <a:avLst/>
            </a:prstGeom>
            <a:solidFill>
              <a:srgbClr val="FF66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440BE704-7D6F-34F9-AC52-3DC9799A89FA}"/>
                </a:ext>
              </a:extLst>
            </p:cNvPr>
            <p:cNvSpPr/>
            <p:nvPr/>
          </p:nvSpPr>
          <p:spPr>
            <a:xfrm>
              <a:off x="6194920" y="1562470"/>
              <a:ext cx="396426" cy="497149"/>
            </a:xfrm>
            <a:prstGeom prst="chevron">
              <a:avLst/>
            </a:prstGeom>
            <a:solidFill>
              <a:srgbClr val="F262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0D828400-88E7-2DC4-3B36-3B32B0D4F96C}"/>
                </a:ext>
              </a:extLst>
            </p:cNvPr>
            <p:cNvSpPr/>
            <p:nvPr/>
          </p:nvSpPr>
          <p:spPr>
            <a:xfrm>
              <a:off x="6477312" y="1562470"/>
              <a:ext cx="396426" cy="497149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95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48448-01C9-D819-866C-DFDFC51F0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9" y="902129"/>
            <a:ext cx="5876161" cy="5642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F4182-EB60-2D3B-A427-85270D352C69}"/>
              </a:ext>
            </a:extLst>
          </p:cNvPr>
          <p:cNvSpPr txBox="1"/>
          <p:nvPr/>
        </p:nvSpPr>
        <p:spPr>
          <a:xfrm>
            <a:off x="318759" y="313481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추가 자료 조사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6291198" y="2944737"/>
            <a:ext cx="5769012" cy="61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충남 </a:t>
            </a:r>
            <a:r>
              <a:rPr lang="en-US" altLang="ko-KR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 </a:t>
            </a:r>
            <a:r>
              <a:rPr lang="ko-KR" altLang="en-US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대전 </a:t>
            </a:r>
            <a:r>
              <a:rPr lang="en-US" altLang="ko-KR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 </a:t>
            </a:r>
            <a:r>
              <a:rPr lang="ko-KR" altLang="en-US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세종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순으로 평균 연령대가 </a:t>
            </a:r>
            <a:r>
              <a:rPr lang="ko-KR" altLang="en-US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높음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13831D-B1FF-C0EE-26A4-8433DF1A6852}"/>
              </a:ext>
            </a:extLst>
          </p:cNvPr>
          <p:cNvGrpSpPr/>
          <p:nvPr/>
        </p:nvGrpSpPr>
        <p:grpSpPr>
          <a:xfrm>
            <a:off x="5501196" y="3222467"/>
            <a:ext cx="417679" cy="259064"/>
            <a:chOff x="5912528" y="1562470"/>
            <a:chExt cx="961210" cy="497149"/>
          </a:xfrm>
        </p:grpSpPr>
        <p:sp>
          <p:nvSpPr>
            <p:cNvPr id="2" name="화살표: 갈매기형 수장 1">
              <a:extLst>
                <a:ext uri="{FF2B5EF4-FFF2-40B4-BE49-F238E27FC236}">
                  <a16:creationId xmlns:a16="http://schemas.microsoft.com/office/drawing/2014/main" id="{BA7F05C0-FA9F-5E18-2701-4384B9461DDC}"/>
                </a:ext>
              </a:extLst>
            </p:cNvPr>
            <p:cNvSpPr/>
            <p:nvPr/>
          </p:nvSpPr>
          <p:spPr>
            <a:xfrm>
              <a:off x="5912528" y="1562470"/>
              <a:ext cx="396426" cy="497149"/>
            </a:xfrm>
            <a:prstGeom prst="chevron">
              <a:avLst/>
            </a:prstGeom>
            <a:solidFill>
              <a:srgbClr val="FF66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D2548A27-9703-9D53-EE10-6921E4E01F8B}"/>
                </a:ext>
              </a:extLst>
            </p:cNvPr>
            <p:cNvSpPr/>
            <p:nvPr/>
          </p:nvSpPr>
          <p:spPr>
            <a:xfrm>
              <a:off x="6194920" y="1562470"/>
              <a:ext cx="396426" cy="497149"/>
            </a:xfrm>
            <a:prstGeom prst="chevron">
              <a:avLst/>
            </a:prstGeom>
            <a:solidFill>
              <a:srgbClr val="F262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2AD25A62-1837-754E-C3D2-910DD6FB4D0D}"/>
                </a:ext>
              </a:extLst>
            </p:cNvPr>
            <p:cNvSpPr/>
            <p:nvPr/>
          </p:nvSpPr>
          <p:spPr>
            <a:xfrm>
              <a:off x="6477312" y="1562470"/>
              <a:ext cx="396426" cy="497149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02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6657421" y="2212098"/>
            <a:ext cx="497485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아파트 월세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/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전세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매매 평균이 높은 지역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</a:t>
            </a:r>
            <a:b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충남 </a:t>
            </a:r>
            <a:r>
              <a:rPr lang="en-US" altLang="ko-KR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</a:t>
            </a:r>
            <a:r>
              <a:rPr lang="ko-KR" altLang="en-US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대전 </a:t>
            </a:r>
            <a:r>
              <a:rPr lang="en-US" altLang="ko-KR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</a:t>
            </a:r>
            <a:r>
              <a:rPr lang="ko-KR" altLang="en-US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세종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평균 연령대가 높은 지역</a:t>
            </a:r>
            <a:r>
              <a:rPr lang="en-US" altLang="ko-KR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 </a:t>
            </a:r>
            <a:br>
              <a:rPr lang="en-US" altLang="ko-KR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세종 </a:t>
            </a:r>
            <a:r>
              <a:rPr lang="en-US" altLang="ko-KR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</a:t>
            </a:r>
            <a:r>
              <a:rPr lang="ko-KR" altLang="en-US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대전 </a:t>
            </a:r>
            <a:r>
              <a:rPr lang="en-US" altLang="ko-KR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</a:t>
            </a:r>
            <a:r>
              <a:rPr lang="ko-KR" altLang="en-US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충남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ea"/>
              <a:buAutoNum type="circleNumDbPlain"/>
            </a:pP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ea"/>
              <a:buAutoNum type="circleNumDbPlain"/>
            </a:pP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14114-AFAF-486E-9CA0-2C2C52689E7D}"/>
              </a:ext>
            </a:extLst>
          </p:cNvPr>
          <p:cNvSpPr txBox="1"/>
          <p:nvPr/>
        </p:nvSpPr>
        <p:spPr>
          <a:xfrm>
            <a:off x="867077" y="2561424"/>
            <a:ext cx="3840480" cy="92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충남 </a:t>
            </a:r>
            <a:r>
              <a:rPr lang="en-US" altLang="ko-KR" sz="1900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 </a:t>
            </a:r>
            <a:r>
              <a:rPr lang="ko-KR" altLang="en-US" sz="1900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대전 </a:t>
            </a:r>
            <a:r>
              <a:rPr lang="en-US" altLang="ko-KR" sz="1900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 </a:t>
            </a:r>
            <a:r>
              <a:rPr lang="ko-KR" altLang="en-US" sz="1900" b="1" dirty="0">
                <a:solidFill>
                  <a:srgbClr val="FF91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세종 </a:t>
            </a:r>
            <a:r>
              <a:rPr lang="ko-KR" altLang="en-US" sz="19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순으로 </a:t>
            </a:r>
            <a:endParaRPr lang="en-US" altLang="ko-KR" sz="19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보이스 피싱 접수 빈도가 높음</a:t>
            </a:r>
            <a:endParaRPr lang="en-US" altLang="ko-KR" sz="19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9549C-F9CF-F565-9997-5004FE576556}"/>
              </a:ext>
            </a:extLst>
          </p:cNvPr>
          <p:cNvSpPr txBox="1"/>
          <p:nvPr/>
        </p:nvSpPr>
        <p:spPr>
          <a:xfrm>
            <a:off x="947200" y="348412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 </a:t>
            </a: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0A37332A-8648-D8E2-E7A1-8F96ECF3CAAA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4EF228-D74D-8EFE-B4D8-26E0D969EEDD}"/>
              </a:ext>
            </a:extLst>
          </p:cNvPr>
          <p:cNvGrpSpPr/>
          <p:nvPr/>
        </p:nvGrpSpPr>
        <p:grpSpPr>
          <a:xfrm>
            <a:off x="5534580" y="2901698"/>
            <a:ext cx="417679" cy="259064"/>
            <a:chOff x="5912528" y="1562470"/>
            <a:chExt cx="961210" cy="497149"/>
          </a:xfrm>
        </p:grpSpPr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FF0952FD-7D04-552B-9773-9F13E0E03006}"/>
                </a:ext>
              </a:extLst>
            </p:cNvPr>
            <p:cNvSpPr/>
            <p:nvPr/>
          </p:nvSpPr>
          <p:spPr>
            <a:xfrm>
              <a:off x="5912528" y="1562470"/>
              <a:ext cx="396426" cy="497149"/>
            </a:xfrm>
            <a:prstGeom prst="chevron">
              <a:avLst/>
            </a:prstGeom>
            <a:solidFill>
              <a:srgbClr val="FF66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337A722D-1A0E-AF1E-00B1-1FE2EEA3165E}"/>
                </a:ext>
              </a:extLst>
            </p:cNvPr>
            <p:cNvSpPr/>
            <p:nvPr/>
          </p:nvSpPr>
          <p:spPr>
            <a:xfrm>
              <a:off x="6194920" y="1562470"/>
              <a:ext cx="396426" cy="497149"/>
            </a:xfrm>
            <a:prstGeom prst="chevron">
              <a:avLst/>
            </a:prstGeom>
            <a:solidFill>
              <a:srgbClr val="F262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B490CE87-EBF7-629E-6A31-ED91ECE0E5A2}"/>
                </a:ext>
              </a:extLst>
            </p:cNvPr>
            <p:cNvSpPr/>
            <p:nvPr/>
          </p:nvSpPr>
          <p:spPr>
            <a:xfrm>
              <a:off x="6477312" y="1562470"/>
              <a:ext cx="396426" cy="497149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2AE57E9-EA41-756D-4CE3-3E1FBB949604}"/>
              </a:ext>
            </a:extLst>
          </p:cNvPr>
          <p:cNvCxnSpPr>
            <a:cxnSpLocks/>
          </p:cNvCxnSpPr>
          <p:nvPr/>
        </p:nvCxnSpPr>
        <p:spPr>
          <a:xfrm>
            <a:off x="2878649" y="729581"/>
            <a:ext cx="8973040" cy="0"/>
          </a:xfrm>
          <a:prstGeom prst="line">
            <a:avLst/>
          </a:prstGeom>
          <a:ln>
            <a:solidFill>
              <a:srgbClr val="D05400">
                <a:alpha val="7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497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B3B6A7-13FA-7C88-3C87-5B432088E8B2}"/>
              </a:ext>
            </a:extLst>
          </p:cNvPr>
          <p:cNvSpPr txBox="1"/>
          <p:nvPr/>
        </p:nvSpPr>
        <p:spPr>
          <a:xfrm>
            <a:off x="2805567" y="4158007"/>
            <a:ext cx="5981597" cy="18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D054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부동산 시세</a:t>
            </a: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낮거나 </a:t>
            </a:r>
            <a:r>
              <a:rPr lang="ko-KR" altLang="en-US" sz="2000" b="1" dirty="0">
                <a:solidFill>
                  <a:srgbClr val="D054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연령대가 높은 지역</a:t>
            </a: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</a:t>
            </a:r>
            <a:endParaRPr lang="en-US" altLang="ko-KR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보이스 피싱 피해가 더 많이 발생하는 것으로</a:t>
            </a: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생각해 볼 수 있음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E40CFB-453B-B5C8-37B7-EB503D4DA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10" y="1408819"/>
            <a:ext cx="2644340" cy="26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143B83-A54D-FD5B-4B60-51976401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66" y="1408819"/>
            <a:ext cx="2581759" cy="258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A9ED97-5E2F-3BDB-1B71-262774ADD054}"/>
              </a:ext>
            </a:extLst>
          </p:cNvPr>
          <p:cNvSpPr txBox="1"/>
          <p:nvPr/>
        </p:nvSpPr>
        <p:spPr>
          <a:xfrm>
            <a:off x="947200" y="348412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 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A4EC93F5-5B68-BBC7-C476-60986B088957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39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835793" y="1300427"/>
            <a:ext cx="10520413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성별에 따라 접수 완료까지의 소요시간 간의 차이가 있는지 분석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-&gt;  </a:t>
            </a:r>
            <a:r>
              <a:rPr lang="ko-KR" altLang="en-US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남성과 여성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모두 평균 소요시간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29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 정도로 </a:t>
            </a:r>
            <a:r>
              <a:rPr lang="ko-KR" altLang="en-US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차이가 없는 것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확인됨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CB512C-0133-8619-AF0D-CFBE429AEC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5" y="2709240"/>
            <a:ext cx="11386690" cy="393215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2D30F-8F81-261B-2CB4-7D3290F35A60}"/>
              </a:ext>
            </a:extLst>
          </p:cNvPr>
          <p:cNvSpPr txBox="1"/>
          <p:nvPr/>
        </p:nvSpPr>
        <p:spPr>
          <a:xfrm>
            <a:off x="947200" y="348412"/>
            <a:ext cx="10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</a:p>
        </p:txBody>
      </p:sp>
      <p:sp>
        <p:nvSpPr>
          <p:cNvPr id="7" name="순서도: 지연 6">
            <a:extLst>
              <a:ext uri="{FF2B5EF4-FFF2-40B4-BE49-F238E27FC236}">
                <a16:creationId xmlns:a16="http://schemas.microsoft.com/office/drawing/2014/main" id="{8D123609-E85B-5AF6-74E8-D9805DD7A18F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41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2937952" y="2019243"/>
            <a:ext cx="6587988" cy="12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성별에 따른 접수 건수는 차이를 보였으나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성별과 접수 소요 시간 간의 상관관계는 없는 것으로 보임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2824F-71C8-44B6-C27E-99F4F48C90A6}"/>
              </a:ext>
            </a:extLst>
          </p:cNvPr>
          <p:cNvSpPr txBox="1"/>
          <p:nvPr/>
        </p:nvSpPr>
        <p:spPr>
          <a:xfrm>
            <a:off x="3172398" y="4113194"/>
            <a:ext cx="6119093" cy="12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D054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여성이 남성보다 보이스피싱 사건 접수가 많은 원인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대하여 추가적인 원인 조사가 필요해 보임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FF96E-B005-FD64-07FF-03F0F287D16E}"/>
              </a:ext>
            </a:extLst>
          </p:cNvPr>
          <p:cNvSpPr txBox="1"/>
          <p:nvPr/>
        </p:nvSpPr>
        <p:spPr>
          <a:xfrm>
            <a:off x="947200" y="348412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 </a:t>
            </a: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B66879BB-B3CA-7C46-4C71-7201222513B4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9ED4DD-EF26-51C0-F2A9-34923799A8BC}"/>
              </a:ext>
            </a:extLst>
          </p:cNvPr>
          <p:cNvGrpSpPr/>
          <p:nvPr/>
        </p:nvGrpSpPr>
        <p:grpSpPr>
          <a:xfrm rot="5400000">
            <a:off x="5937962" y="3554068"/>
            <a:ext cx="417679" cy="259064"/>
            <a:chOff x="5912528" y="1562470"/>
            <a:chExt cx="961210" cy="497149"/>
          </a:xfrm>
        </p:grpSpPr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A282340D-27A6-6709-863F-DE11D91FD1CC}"/>
                </a:ext>
              </a:extLst>
            </p:cNvPr>
            <p:cNvSpPr/>
            <p:nvPr/>
          </p:nvSpPr>
          <p:spPr>
            <a:xfrm>
              <a:off x="5912528" y="1562470"/>
              <a:ext cx="396426" cy="497149"/>
            </a:xfrm>
            <a:prstGeom prst="chevron">
              <a:avLst/>
            </a:prstGeom>
            <a:solidFill>
              <a:srgbClr val="FF66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71744F3C-5708-F017-F375-B158C85B6E51}"/>
                </a:ext>
              </a:extLst>
            </p:cNvPr>
            <p:cNvSpPr/>
            <p:nvPr/>
          </p:nvSpPr>
          <p:spPr>
            <a:xfrm>
              <a:off x="6194920" y="1562470"/>
              <a:ext cx="396426" cy="497149"/>
            </a:xfrm>
            <a:prstGeom prst="chevron">
              <a:avLst/>
            </a:prstGeom>
            <a:solidFill>
              <a:srgbClr val="F262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4BE8BDFF-8816-72C2-E0C7-3513A16F8A69}"/>
                </a:ext>
              </a:extLst>
            </p:cNvPr>
            <p:cNvSpPr/>
            <p:nvPr/>
          </p:nvSpPr>
          <p:spPr>
            <a:xfrm>
              <a:off x="6477312" y="1562470"/>
              <a:ext cx="396426" cy="497149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5621FB-6FD6-18DA-D616-55DCF9708F41}"/>
              </a:ext>
            </a:extLst>
          </p:cNvPr>
          <p:cNvCxnSpPr>
            <a:cxnSpLocks/>
          </p:cNvCxnSpPr>
          <p:nvPr/>
        </p:nvCxnSpPr>
        <p:spPr>
          <a:xfrm>
            <a:off x="2878649" y="729581"/>
            <a:ext cx="8973040" cy="0"/>
          </a:xfrm>
          <a:prstGeom prst="line">
            <a:avLst/>
          </a:prstGeom>
          <a:ln>
            <a:solidFill>
              <a:srgbClr val="D05400">
                <a:alpha val="7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9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E7706EA-B43A-903A-E569-E5803BDED5D3}"/>
              </a:ext>
            </a:extLst>
          </p:cNvPr>
          <p:cNvSpPr/>
          <p:nvPr/>
        </p:nvSpPr>
        <p:spPr>
          <a:xfrm>
            <a:off x="4360246" y="1299412"/>
            <a:ext cx="3368842" cy="750772"/>
          </a:xfrm>
          <a:prstGeom prst="parallelogram">
            <a:avLst>
              <a:gd name="adj" fmla="val 0"/>
            </a:avLst>
          </a:prstGeom>
          <a:solidFill>
            <a:srgbClr val="FF914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F4182-EB60-2D3B-A427-85270D352C69}"/>
              </a:ext>
            </a:extLst>
          </p:cNvPr>
          <p:cNvSpPr txBox="1"/>
          <p:nvPr/>
        </p:nvSpPr>
        <p:spPr>
          <a:xfrm>
            <a:off x="4652300" y="1381884"/>
            <a:ext cx="2791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 분석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1331358" y="2787150"/>
            <a:ext cx="9426617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보이스피싱 발생 빈도가 높았던 곳이 다음해에도 높은 발생 빈도를 보임</a:t>
            </a:r>
            <a:endParaRPr lang="en-US" altLang="ko-KR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514350" indent="-514350">
              <a:lnSpc>
                <a:spcPct val="200000"/>
              </a:lnSpc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부동산 시세가 낮거나 평균 연령이 높은 지역일 수록 보이스피싱 </a:t>
            </a:r>
            <a:b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발생 빈도가 높음</a:t>
            </a:r>
            <a:endParaRPr lang="en-US" altLang="ko-KR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514350" indent="-514350">
              <a:lnSpc>
                <a:spcPct val="200000"/>
              </a:lnSpc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여성이 남성보다 접수 건수가 더 많음</a:t>
            </a:r>
            <a:endParaRPr lang="en-US" altLang="ko-KR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60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E52C4ED-8B07-AB76-CA7B-D22A6FE47F7B}"/>
              </a:ext>
            </a:extLst>
          </p:cNvPr>
          <p:cNvSpPr/>
          <p:nvPr/>
        </p:nvSpPr>
        <p:spPr>
          <a:xfrm>
            <a:off x="1491914" y="4861438"/>
            <a:ext cx="9567511" cy="1480703"/>
          </a:xfrm>
          <a:prstGeom prst="roundRect">
            <a:avLst/>
          </a:prstGeom>
          <a:solidFill>
            <a:srgbClr val="FFC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1480663" y="4975312"/>
            <a:ext cx="9576082" cy="1119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부동산 시세가 낮은 지역일 수록 생활고에 시달려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유혹에 취약한 경향을 보이기 때문에 보이스피싱 범죄의 대상이 되는 것으로 파악됨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B19C813-E97C-7DD7-4074-AFDCB4E59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30" y="1670961"/>
            <a:ext cx="7526915" cy="2137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55DF1667-6A6D-FED6-9A86-792147D31C65}"/>
              </a:ext>
            </a:extLst>
          </p:cNvPr>
          <p:cNvSpPr/>
          <p:nvPr/>
        </p:nvSpPr>
        <p:spPr>
          <a:xfrm>
            <a:off x="395655" y="1236423"/>
            <a:ext cx="3622515" cy="3166133"/>
          </a:xfrm>
          <a:prstGeom prst="foldedCorner">
            <a:avLst/>
          </a:prstGeom>
          <a:solidFill>
            <a:srgbClr val="FFEBD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피해대상이 대부분 서민층이라는 특징을 가지고 있다</a:t>
            </a:r>
            <a:r>
              <a:rPr lang="en-US" altLang="ko-KR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서민층의 경우 생각하지 않은 이익에 대한 유혹 이 크기 때문에 범죄자들의 유혹에 넘어갈 가능성이 높기 때문이다</a:t>
            </a:r>
            <a:r>
              <a:rPr lang="en-US" altLang="ko-KR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64F27-1CF5-338E-2DD2-8D23474EE106}"/>
              </a:ext>
            </a:extLst>
          </p:cNvPr>
          <p:cNvSpPr txBox="1"/>
          <p:nvPr/>
        </p:nvSpPr>
        <p:spPr>
          <a:xfrm>
            <a:off x="402656" y="3731406"/>
            <a:ext cx="357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출처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보이스피싱의 예방과 대책마련을 위한 연구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_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논문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C3A2A-F978-90E6-3835-EFCE18D4CF3C}"/>
              </a:ext>
            </a:extLst>
          </p:cNvPr>
          <p:cNvSpPr txBox="1"/>
          <p:nvPr/>
        </p:nvSpPr>
        <p:spPr>
          <a:xfrm>
            <a:off x="1002156" y="348412"/>
            <a:ext cx="1093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결론 </a:t>
            </a:r>
            <a:endParaRPr lang="ko-KR" altLang="en-US" sz="3200" dirty="0">
              <a:solidFill>
                <a:srgbClr val="FF66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순서도: 지연 2">
            <a:extLst>
              <a:ext uri="{FF2B5EF4-FFF2-40B4-BE49-F238E27FC236}">
                <a16:creationId xmlns:a16="http://schemas.microsoft.com/office/drawing/2014/main" id="{B986DDC0-EB99-E4BC-16D3-796519ACDC4A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8FD2BE-4411-C57E-EFCA-A7CC4678BDC6}"/>
              </a:ext>
            </a:extLst>
          </p:cNvPr>
          <p:cNvGrpSpPr/>
          <p:nvPr/>
        </p:nvGrpSpPr>
        <p:grpSpPr>
          <a:xfrm rot="5400000">
            <a:off x="5887160" y="4218880"/>
            <a:ext cx="417679" cy="259064"/>
            <a:chOff x="5912528" y="1562470"/>
            <a:chExt cx="961210" cy="497149"/>
          </a:xfrm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5AA26B6F-8736-7EB7-D208-7BFFE8871711}"/>
                </a:ext>
              </a:extLst>
            </p:cNvPr>
            <p:cNvSpPr/>
            <p:nvPr/>
          </p:nvSpPr>
          <p:spPr>
            <a:xfrm>
              <a:off x="5912528" y="1562470"/>
              <a:ext cx="396426" cy="497149"/>
            </a:xfrm>
            <a:prstGeom prst="chevron">
              <a:avLst/>
            </a:prstGeom>
            <a:solidFill>
              <a:srgbClr val="FF66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B420A686-ECCC-A1AF-5F48-FC21BFA8B1F8}"/>
                </a:ext>
              </a:extLst>
            </p:cNvPr>
            <p:cNvSpPr/>
            <p:nvPr/>
          </p:nvSpPr>
          <p:spPr>
            <a:xfrm>
              <a:off x="6194920" y="1562470"/>
              <a:ext cx="396426" cy="497149"/>
            </a:xfrm>
            <a:prstGeom prst="chevron">
              <a:avLst/>
            </a:prstGeom>
            <a:solidFill>
              <a:srgbClr val="F262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394218A3-E187-ECA3-24D5-2B54E2AE1403}"/>
                </a:ext>
              </a:extLst>
            </p:cNvPr>
            <p:cNvSpPr/>
            <p:nvPr/>
          </p:nvSpPr>
          <p:spPr>
            <a:xfrm>
              <a:off x="6477312" y="1562470"/>
              <a:ext cx="396426" cy="497149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894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E52C4ED-8B07-AB76-CA7B-D22A6FE47F7B}"/>
              </a:ext>
            </a:extLst>
          </p:cNvPr>
          <p:cNvSpPr/>
          <p:nvPr/>
        </p:nvSpPr>
        <p:spPr>
          <a:xfrm>
            <a:off x="1491914" y="4746028"/>
            <a:ext cx="9567511" cy="1480703"/>
          </a:xfrm>
          <a:prstGeom prst="roundRect">
            <a:avLst/>
          </a:prstGeom>
          <a:solidFill>
            <a:srgbClr val="FFC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1480663" y="4802152"/>
            <a:ext cx="9576082" cy="12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여성의 사건 접수 건수가 더 많은 원인은 최근 사칭형 사기가 증가하면서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사칭형 사기에 더 취약한 여성의 피해 빈도가 더 높아진 것으로 파악됨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F461DB-EF72-818B-9E3D-632F6AB9B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3" y="3228262"/>
            <a:ext cx="7296525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CDF129C-F4BE-52BF-6BB8-B27BCA0FE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6"/>
          <a:stretch/>
        </p:blipFill>
        <p:spPr>
          <a:xfrm>
            <a:off x="3548826" y="2078740"/>
            <a:ext cx="6740579" cy="6011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4681B5-F262-9677-B565-61CC2D372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74" y="1430467"/>
            <a:ext cx="7721997" cy="539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069007-495D-7A64-3231-80DD061BA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11" y="2596993"/>
            <a:ext cx="4857647" cy="544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6546F2-B816-6A5D-CD9F-EC891D5E1E23}"/>
              </a:ext>
            </a:extLst>
          </p:cNvPr>
          <p:cNvSpPr txBox="1"/>
          <p:nvPr/>
        </p:nvSpPr>
        <p:spPr>
          <a:xfrm>
            <a:off x="1002156" y="348412"/>
            <a:ext cx="1093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결론 </a:t>
            </a:r>
            <a:endParaRPr lang="ko-KR" altLang="en-US" sz="3200" dirty="0">
              <a:solidFill>
                <a:srgbClr val="FF66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순서도: 지연 4">
            <a:extLst>
              <a:ext uri="{FF2B5EF4-FFF2-40B4-BE49-F238E27FC236}">
                <a16:creationId xmlns:a16="http://schemas.microsoft.com/office/drawing/2014/main" id="{6C0CB358-04F1-FCFB-AB9C-FB4EE3D2A7A1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2AD835E-6499-0C9B-8918-CA3DE39166F3}"/>
              </a:ext>
            </a:extLst>
          </p:cNvPr>
          <p:cNvGrpSpPr/>
          <p:nvPr/>
        </p:nvGrpSpPr>
        <p:grpSpPr>
          <a:xfrm rot="5400000">
            <a:off x="5887160" y="4170756"/>
            <a:ext cx="417679" cy="259064"/>
            <a:chOff x="5912528" y="1562470"/>
            <a:chExt cx="961210" cy="497149"/>
          </a:xfrm>
        </p:grpSpPr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17A5600E-055D-596F-2E91-30CA20C9655E}"/>
                </a:ext>
              </a:extLst>
            </p:cNvPr>
            <p:cNvSpPr/>
            <p:nvPr/>
          </p:nvSpPr>
          <p:spPr>
            <a:xfrm>
              <a:off x="5912528" y="1562470"/>
              <a:ext cx="396426" cy="497149"/>
            </a:xfrm>
            <a:prstGeom prst="chevron">
              <a:avLst/>
            </a:prstGeom>
            <a:solidFill>
              <a:srgbClr val="FF66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CAB54EE6-5029-8ACD-9F6D-384918AEFCCF}"/>
                </a:ext>
              </a:extLst>
            </p:cNvPr>
            <p:cNvSpPr/>
            <p:nvPr/>
          </p:nvSpPr>
          <p:spPr>
            <a:xfrm>
              <a:off x="6194920" y="1562470"/>
              <a:ext cx="396426" cy="497149"/>
            </a:xfrm>
            <a:prstGeom prst="chevron">
              <a:avLst/>
            </a:prstGeom>
            <a:solidFill>
              <a:srgbClr val="F262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6976F426-6E8E-33AB-F831-E350BD228BDE}"/>
                </a:ext>
              </a:extLst>
            </p:cNvPr>
            <p:cNvSpPr/>
            <p:nvPr/>
          </p:nvSpPr>
          <p:spPr>
            <a:xfrm>
              <a:off x="6477312" y="1562470"/>
              <a:ext cx="396426" cy="497149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37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992388-21F2-B59A-63C5-DDA35BEF1730}"/>
              </a:ext>
            </a:extLst>
          </p:cNvPr>
          <p:cNvSpPr txBox="1"/>
          <p:nvPr/>
        </p:nvSpPr>
        <p:spPr>
          <a:xfrm>
            <a:off x="1057348" y="348412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 결론</a:t>
            </a:r>
          </a:p>
        </p:txBody>
      </p:sp>
      <p:sp>
        <p:nvSpPr>
          <p:cNvPr id="7" name="순서도: 지연 6">
            <a:extLst>
              <a:ext uri="{FF2B5EF4-FFF2-40B4-BE49-F238E27FC236}">
                <a16:creationId xmlns:a16="http://schemas.microsoft.com/office/drawing/2014/main" id="{9336FF82-7139-D24D-6A93-A292A3B29AC0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C927B83-E389-6368-451F-1539AAB932A2}"/>
              </a:ext>
            </a:extLst>
          </p:cNvPr>
          <p:cNvSpPr/>
          <p:nvPr/>
        </p:nvSpPr>
        <p:spPr>
          <a:xfrm>
            <a:off x="4699262" y="1150324"/>
            <a:ext cx="2718062" cy="2714920"/>
          </a:xfrm>
          <a:prstGeom prst="ellipse">
            <a:avLst/>
          </a:prstGeom>
          <a:noFill/>
          <a:ln w="28575">
            <a:solidFill>
              <a:srgbClr val="F26200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F2A2016-72F6-D381-F4A0-19E9270D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63" y="1253945"/>
            <a:ext cx="2195660" cy="219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93756B-0943-1DAD-469D-33469299FA79}"/>
              </a:ext>
            </a:extLst>
          </p:cNvPr>
          <p:cNvSpPr txBox="1"/>
          <p:nvPr/>
        </p:nvSpPr>
        <p:spPr>
          <a:xfrm>
            <a:off x="272597" y="5537998"/>
            <a:ext cx="6150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최근 사칭형 사기가 증가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13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</a:t>
            </a:r>
            <a:r>
              <a:rPr lang="ko-KR" altLang="en-US" sz="2000" dirty="0">
                <a:solidFill>
                  <a:srgbClr val="D05400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여성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피해자 증가</a:t>
            </a:r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13000"/>
                  </a:prst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ABB222-3B62-DF44-E6AC-63E641620309}"/>
              </a:ext>
            </a:extLst>
          </p:cNvPr>
          <p:cNvSpPr txBox="1"/>
          <p:nvPr/>
        </p:nvSpPr>
        <p:spPr>
          <a:xfrm>
            <a:off x="4769964" y="5644143"/>
            <a:ext cx="6150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D05400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고령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나이를 가진 사람 </a:t>
            </a:r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13000"/>
                  </a:prst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C4D6DE-80DB-583A-9CE9-924A66B5C456}"/>
              </a:ext>
            </a:extLst>
          </p:cNvPr>
          <p:cNvSpPr txBox="1"/>
          <p:nvPr/>
        </p:nvSpPr>
        <p:spPr>
          <a:xfrm>
            <a:off x="8842343" y="5613412"/>
            <a:ext cx="6150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D05400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경제적 여유가 부족한 사람</a:t>
            </a:r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13000"/>
                  </a:prst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D8E45F-1FA3-F645-8CA9-C776942703A8}"/>
              </a:ext>
            </a:extLst>
          </p:cNvPr>
          <p:cNvSpPr txBox="1"/>
          <p:nvPr/>
        </p:nvSpPr>
        <p:spPr>
          <a:xfrm>
            <a:off x="4323084" y="581222"/>
            <a:ext cx="3715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보이스피싱 피해대상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AB2BC90-FBEE-6600-F578-9D764176F22C}"/>
              </a:ext>
            </a:extLst>
          </p:cNvPr>
          <p:cNvCxnSpPr>
            <a:stCxn id="8" idx="3"/>
          </p:cNvCxnSpPr>
          <p:nvPr/>
        </p:nvCxnSpPr>
        <p:spPr>
          <a:xfrm flipH="1">
            <a:off x="2026763" y="3467653"/>
            <a:ext cx="3070550" cy="1349446"/>
          </a:xfrm>
          <a:prstGeom prst="line">
            <a:avLst/>
          </a:prstGeom>
          <a:ln w="19050">
            <a:solidFill>
              <a:srgbClr val="F262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CF95AC-2765-0EB8-131C-6192270B6081}"/>
              </a:ext>
            </a:extLst>
          </p:cNvPr>
          <p:cNvCxnSpPr>
            <a:stCxn id="8" idx="4"/>
          </p:cNvCxnSpPr>
          <p:nvPr/>
        </p:nvCxnSpPr>
        <p:spPr>
          <a:xfrm>
            <a:off x="6058293" y="3865244"/>
            <a:ext cx="0" cy="1471123"/>
          </a:xfrm>
          <a:prstGeom prst="line">
            <a:avLst/>
          </a:prstGeom>
          <a:ln w="19050">
            <a:solidFill>
              <a:srgbClr val="F262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78269C-4A99-7DC7-7025-52CD7E0B0233}"/>
              </a:ext>
            </a:extLst>
          </p:cNvPr>
          <p:cNvCxnSpPr>
            <a:stCxn id="8" idx="5"/>
          </p:cNvCxnSpPr>
          <p:nvPr/>
        </p:nvCxnSpPr>
        <p:spPr>
          <a:xfrm>
            <a:off x="7019273" y="3467653"/>
            <a:ext cx="3369065" cy="1264605"/>
          </a:xfrm>
          <a:prstGeom prst="line">
            <a:avLst/>
          </a:prstGeom>
          <a:ln w="19050">
            <a:solidFill>
              <a:srgbClr val="F262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76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80B41C-B97C-FF07-E45D-6C4AF643131B}"/>
              </a:ext>
            </a:extLst>
          </p:cNvPr>
          <p:cNvSpPr/>
          <p:nvPr/>
        </p:nvSpPr>
        <p:spPr>
          <a:xfrm>
            <a:off x="100739" y="0"/>
            <a:ext cx="170481" cy="99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A56CA39-A986-14B7-0844-3B213531F08E}"/>
              </a:ext>
            </a:extLst>
          </p:cNvPr>
          <p:cNvSpPr/>
          <p:nvPr/>
        </p:nvSpPr>
        <p:spPr>
          <a:xfrm>
            <a:off x="1035713" y="2358808"/>
            <a:ext cx="2040941" cy="1987658"/>
          </a:xfrm>
          <a:prstGeom prst="ellipse">
            <a:avLst/>
          </a:prstGeom>
          <a:solidFill>
            <a:srgbClr val="FFE1CD"/>
          </a:solidFill>
          <a:ln>
            <a:noFill/>
          </a:ln>
          <a:effectLst>
            <a:outerShdw blurRad="50800" dist="50800" dir="5400000" sx="96000" sy="96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절차</a:t>
            </a: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07B83AD6-4DC5-BFD9-F9FB-639E764582EE}"/>
              </a:ext>
            </a:extLst>
          </p:cNvPr>
          <p:cNvSpPr/>
          <p:nvPr/>
        </p:nvSpPr>
        <p:spPr>
          <a:xfrm>
            <a:off x="734952" y="2054654"/>
            <a:ext cx="2626963" cy="2626963"/>
          </a:xfrm>
          <a:prstGeom prst="arc">
            <a:avLst>
              <a:gd name="adj1" fmla="val 2789326"/>
              <a:gd name="adj2" fmla="val 18807615"/>
            </a:avLst>
          </a:prstGeom>
          <a:ln w="12700">
            <a:solidFill>
              <a:srgbClr val="F26200"/>
            </a:solidFill>
            <a:headEnd type="oval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AF79CB4-80B0-6BC3-E503-556F90CF5744}"/>
              </a:ext>
            </a:extLst>
          </p:cNvPr>
          <p:cNvSpPr/>
          <p:nvPr/>
        </p:nvSpPr>
        <p:spPr>
          <a:xfrm>
            <a:off x="4872759" y="2358808"/>
            <a:ext cx="2040941" cy="1987658"/>
          </a:xfrm>
          <a:prstGeom prst="ellipse">
            <a:avLst/>
          </a:prstGeom>
          <a:solidFill>
            <a:srgbClr val="FFE1CD"/>
          </a:solidFill>
          <a:ln>
            <a:noFill/>
          </a:ln>
          <a:effectLst>
            <a:outerShdw blurRad="50800" dist="50800" dir="5400000" sx="96000" sy="96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&amp;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결과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EA42653F-DB91-6C09-ECD0-FE882B766DD5}"/>
              </a:ext>
            </a:extLst>
          </p:cNvPr>
          <p:cNvSpPr/>
          <p:nvPr/>
        </p:nvSpPr>
        <p:spPr>
          <a:xfrm>
            <a:off x="4571998" y="2054654"/>
            <a:ext cx="2626963" cy="2626963"/>
          </a:xfrm>
          <a:prstGeom prst="arc">
            <a:avLst>
              <a:gd name="adj1" fmla="val 2789326"/>
              <a:gd name="adj2" fmla="val 18807615"/>
            </a:avLst>
          </a:prstGeom>
          <a:ln w="12700">
            <a:solidFill>
              <a:srgbClr val="F26200"/>
            </a:solidFill>
            <a:headEnd type="oval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98F6841-9E32-1DA8-579A-F47DF90411B4}"/>
              </a:ext>
            </a:extLst>
          </p:cNvPr>
          <p:cNvSpPr/>
          <p:nvPr/>
        </p:nvSpPr>
        <p:spPr>
          <a:xfrm>
            <a:off x="8964312" y="2358808"/>
            <a:ext cx="2040941" cy="1987658"/>
          </a:xfrm>
          <a:prstGeom prst="ellipse">
            <a:avLst/>
          </a:prstGeom>
          <a:solidFill>
            <a:srgbClr val="FFE1CD"/>
          </a:solidFill>
          <a:ln>
            <a:noFill/>
          </a:ln>
          <a:effectLst>
            <a:outerShdw blurRad="50800" dist="50800" dir="5400000" sx="96000" sy="96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&amp;</a:t>
            </a: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예방방안</a:t>
            </a: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102DA580-BFCA-42C2-1F6F-6A1EBB5E41E0}"/>
              </a:ext>
            </a:extLst>
          </p:cNvPr>
          <p:cNvSpPr/>
          <p:nvPr/>
        </p:nvSpPr>
        <p:spPr>
          <a:xfrm>
            <a:off x="8663551" y="2054654"/>
            <a:ext cx="2626963" cy="2626963"/>
          </a:xfrm>
          <a:prstGeom prst="arc">
            <a:avLst>
              <a:gd name="adj1" fmla="val 2789326"/>
              <a:gd name="adj2" fmla="val 18807615"/>
            </a:avLst>
          </a:prstGeom>
          <a:ln w="12700">
            <a:solidFill>
              <a:srgbClr val="F26200"/>
            </a:solidFill>
            <a:headEnd type="oval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DBC38-1554-9252-578E-C2AE15B1C9B5}"/>
              </a:ext>
            </a:extLst>
          </p:cNvPr>
          <p:cNvSpPr/>
          <p:nvPr/>
        </p:nvSpPr>
        <p:spPr>
          <a:xfrm>
            <a:off x="734952" y="2163142"/>
            <a:ext cx="565689" cy="5656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86000" sy="86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66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endParaRPr lang="ko-KR" altLang="en-US" dirty="0">
              <a:solidFill>
                <a:srgbClr val="FF66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257B17-8210-0DCA-57AB-7F12A21FEE09}"/>
              </a:ext>
            </a:extLst>
          </p:cNvPr>
          <p:cNvSpPr/>
          <p:nvPr/>
        </p:nvSpPr>
        <p:spPr>
          <a:xfrm>
            <a:off x="4678142" y="2154264"/>
            <a:ext cx="565689" cy="5656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86000" sy="86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66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endParaRPr lang="ko-KR" altLang="en-US" dirty="0">
              <a:solidFill>
                <a:srgbClr val="FF66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9D15E21-BBF5-C337-7C8A-23AF19D42E67}"/>
              </a:ext>
            </a:extLst>
          </p:cNvPr>
          <p:cNvSpPr/>
          <p:nvPr/>
        </p:nvSpPr>
        <p:spPr>
          <a:xfrm>
            <a:off x="8681467" y="2163141"/>
            <a:ext cx="565689" cy="5656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86000" sy="86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66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endParaRPr lang="ko-KR" altLang="en-US" dirty="0">
              <a:solidFill>
                <a:srgbClr val="FF66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F9DBD4-FBF1-02EE-93CE-82835EF7A0BC}"/>
              </a:ext>
            </a:extLst>
          </p:cNvPr>
          <p:cNvGrpSpPr/>
          <p:nvPr/>
        </p:nvGrpSpPr>
        <p:grpSpPr>
          <a:xfrm>
            <a:off x="3676530" y="3223105"/>
            <a:ext cx="417679" cy="259064"/>
            <a:chOff x="5912528" y="1562470"/>
            <a:chExt cx="961210" cy="497149"/>
          </a:xfrm>
        </p:grpSpPr>
        <p:sp>
          <p:nvSpPr>
            <p:cNvPr id="3" name="화살표: 갈매기형 수장 2">
              <a:extLst>
                <a:ext uri="{FF2B5EF4-FFF2-40B4-BE49-F238E27FC236}">
                  <a16:creationId xmlns:a16="http://schemas.microsoft.com/office/drawing/2014/main" id="{03E5883A-21DA-B87C-8B71-51A9DF5437C1}"/>
                </a:ext>
              </a:extLst>
            </p:cNvPr>
            <p:cNvSpPr/>
            <p:nvPr/>
          </p:nvSpPr>
          <p:spPr>
            <a:xfrm>
              <a:off x="5912528" y="1562470"/>
              <a:ext cx="396426" cy="497149"/>
            </a:xfrm>
            <a:prstGeom prst="chevron">
              <a:avLst/>
            </a:prstGeom>
            <a:solidFill>
              <a:srgbClr val="FF66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7983F75D-6CA9-84A6-73C8-D506F1D8E0F6}"/>
                </a:ext>
              </a:extLst>
            </p:cNvPr>
            <p:cNvSpPr/>
            <p:nvPr/>
          </p:nvSpPr>
          <p:spPr>
            <a:xfrm>
              <a:off x="6194920" y="1562470"/>
              <a:ext cx="396426" cy="497149"/>
            </a:xfrm>
            <a:prstGeom prst="chevron">
              <a:avLst/>
            </a:prstGeom>
            <a:solidFill>
              <a:srgbClr val="F262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13FD0630-2C8D-B868-175C-1EA9E5EE377E}"/>
                </a:ext>
              </a:extLst>
            </p:cNvPr>
            <p:cNvSpPr/>
            <p:nvPr/>
          </p:nvSpPr>
          <p:spPr>
            <a:xfrm>
              <a:off x="6477312" y="1562470"/>
              <a:ext cx="396426" cy="497149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7873C5-B609-6149-601D-99936BFA14F6}"/>
              </a:ext>
            </a:extLst>
          </p:cNvPr>
          <p:cNvGrpSpPr/>
          <p:nvPr/>
        </p:nvGrpSpPr>
        <p:grpSpPr>
          <a:xfrm>
            <a:off x="7713328" y="3223105"/>
            <a:ext cx="417679" cy="259064"/>
            <a:chOff x="5912528" y="1562470"/>
            <a:chExt cx="961210" cy="497149"/>
          </a:xfrm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46327784-A551-841A-9CA9-53C08620C1CC}"/>
                </a:ext>
              </a:extLst>
            </p:cNvPr>
            <p:cNvSpPr/>
            <p:nvPr/>
          </p:nvSpPr>
          <p:spPr>
            <a:xfrm>
              <a:off x="5912528" y="1562470"/>
              <a:ext cx="396426" cy="497149"/>
            </a:xfrm>
            <a:prstGeom prst="chevron">
              <a:avLst/>
            </a:prstGeom>
            <a:solidFill>
              <a:srgbClr val="FF66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B630F9D-18A4-BEFE-617D-50BAC41A34EA}"/>
                </a:ext>
              </a:extLst>
            </p:cNvPr>
            <p:cNvSpPr/>
            <p:nvPr/>
          </p:nvSpPr>
          <p:spPr>
            <a:xfrm>
              <a:off x="6194920" y="1562470"/>
              <a:ext cx="396426" cy="497149"/>
            </a:xfrm>
            <a:prstGeom prst="chevron">
              <a:avLst/>
            </a:prstGeom>
            <a:solidFill>
              <a:srgbClr val="F262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8CF4B8C8-B076-AFA0-0C4B-DBC093768F9F}"/>
                </a:ext>
              </a:extLst>
            </p:cNvPr>
            <p:cNvSpPr/>
            <p:nvPr/>
          </p:nvSpPr>
          <p:spPr>
            <a:xfrm>
              <a:off x="6477312" y="1562470"/>
              <a:ext cx="396426" cy="497149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5B2DF9-BCE9-417B-3CBF-3745B90B0A37}"/>
              </a:ext>
            </a:extLst>
          </p:cNvPr>
          <p:cNvSpPr txBox="1"/>
          <p:nvPr/>
        </p:nvSpPr>
        <p:spPr>
          <a:xfrm>
            <a:off x="235672" y="169664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4000" dirty="0">
                <a:solidFill>
                  <a:srgbClr val="FF66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목차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A66B4-63B5-6607-3D05-CA7C99CC4E85}"/>
              </a:ext>
            </a:extLst>
          </p:cNvPr>
          <p:cNvSpPr txBox="1"/>
          <p:nvPr/>
        </p:nvSpPr>
        <p:spPr>
          <a:xfrm>
            <a:off x="1223473" y="497340"/>
            <a:ext cx="128490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>
                <a:solidFill>
                  <a:srgbClr val="FFCBA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1600" dirty="0">
              <a:solidFill>
                <a:srgbClr val="FFCBA7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DBC6C72-106F-EC50-412C-233A8C1B0601}"/>
              </a:ext>
            </a:extLst>
          </p:cNvPr>
          <p:cNvCxnSpPr>
            <a:cxnSpLocks/>
          </p:cNvCxnSpPr>
          <p:nvPr/>
        </p:nvCxnSpPr>
        <p:spPr>
          <a:xfrm>
            <a:off x="2533126" y="666617"/>
            <a:ext cx="9238664" cy="0"/>
          </a:xfrm>
          <a:prstGeom prst="line">
            <a:avLst/>
          </a:prstGeom>
          <a:ln>
            <a:solidFill>
              <a:srgbClr val="D05400">
                <a:alpha val="7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52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6820B2-3F6D-992F-FBC4-A85892244029}"/>
              </a:ext>
            </a:extLst>
          </p:cNvPr>
          <p:cNvSpPr txBox="1"/>
          <p:nvPr/>
        </p:nvSpPr>
        <p:spPr>
          <a:xfrm>
            <a:off x="947200" y="348412"/>
            <a:ext cx="1762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예방방안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58FAE-4C17-DB05-12CC-AFF1DF67E649}"/>
              </a:ext>
            </a:extLst>
          </p:cNvPr>
          <p:cNvSpPr txBox="1"/>
          <p:nvPr/>
        </p:nvSpPr>
        <p:spPr>
          <a:xfrm>
            <a:off x="868784" y="1168378"/>
            <a:ext cx="10454432" cy="24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2400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새로운 보이스 피싱 교육 방안</a:t>
            </a:r>
            <a:endParaRPr lang="en-US" altLang="ko-KR" sz="2400" dirty="0"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금융기관과 경찰</a:t>
            </a:r>
            <a:r>
              <a:rPr lang="en-US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지방자치단체 등 관계부처들의 협업으로 </a:t>
            </a:r>
            <a:r>
              <a:rPr lang="ko-KR" altLang="ko-KR" dirty="0">
                <a:solidFill>
                  <a:srgbClr val="F262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최대한 많은 형태의 보이스피싱 시나리오</a:t>
            </a: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dirty="0">
                <a:solidFill>
                  <a:srgbClr val="F262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</a:t>
            </a:r>
            <a:br>
              <a:rPr lang="en-US" altLang="ko-KR" dirty="0">
                <a:solidFill>
                  <a:srgbClr val="F262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</a:b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만들고</a:t>
            </a:r>
            <a:r>
              <a:rPr lang="en-US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보이스 피싱의 잠재적 피해자들로 하여금 보이스피싱의 </a:t>
            </a:r>
            <a:r>
              <a:rPr lang="ko-KR" altLang="ko-KR" dirty="0">
                <a:solidFill>
                  <a:srgbClr val="F262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상황 자체를 인지할 수 있도록 </a:t>
            </a: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다양한 형태의 시나리오로 상황극을 구성하여 체득할 수 있도록 </a:t>
            </a:r>
            <a:r>
              <a:rPr lang="ko-KR" altLang="en-US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교육하면 더욱 예방 효과가 있을 것으로 예상 </a:t>
            </a:r>
            <a:endParaRPr lang="en-US" altLang="ko-KR" dirty="0"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D6F2-7820-2253-9046-058D5A702434}"/>
              </a:ext>
            </a:extLst>
          </p:cNvPr>
          <p:cNvSpPr txBox="1"/>
          <p:nvPr/>
        </p:nvSpPr>
        <p:spPr>
          <a:xfrm>
            <a:off x="868784" y="4025480"/>
            <a:ext cx="10565929" cy="185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 startAt="2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새로운 서비스 도입 방안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은행 자체 서비스 도입으로 </a:t>
            </a:r>
            <a:r>
              <a:rPr lang="ko-KR" altLang="en-US" dirty="0">
                <a:solidFill>
                  <a:srgbClr val="F262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고령 부모가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평소 송금하지 않던 일정 금액 이상을 송금하려 할 경우 보호자인 자녀에게 연락이 가고 </a:t>
            </a:r>
            <a:r>
              <a:rPr lang="ko-KR" altLang="en-US" dirty="0">
                <a:solidFill>
                  <a:srgbClr val="F262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자녀의 </a:t>
            </a:r>
            <a:r>
              <a:rPr lang="en-US" altLang="ko-KR" dirty="0">
                <a:solidFill>
                  <a:srgbClr val="F262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rgbClr val="F262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승인이 완료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되어야 </a:t>
            </a:r>
            <a:r>
              <a:rPr lang="ko-KR" altLang="en-US" dirty="0">
                <a:solidFill>
                  <a:srgbClr val="F262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이체</a:t>
            </a:r>
            <a:r>
              <a:rPr lang="en-US" altLang="ko-KR" dirty="0">
                <a:solidFill>
                  <a:srgbClr val="F262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rgbClr val="F262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현금 인출 등이 가능하도록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하는 서비스를 제공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B6EA080F-C5A0-29E5-F81A-DC6ADD3DCAE9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98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DBBAF6F-B626-8D2D-EA45-A26FD54DE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72" y="1914777"/>
            <a:ext cx="7467984" cy="179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BB4B842-CC06-FFCD-5BCF-DD7BBD4A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85" y="866973"/>
            <a:ext cx="7467984" cy="104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6C50CAE-F28D-66F1-92DD-17528FDF2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52" y="2361675"/>
            <a:ext cx="5129276" cy="242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CC3C6A-24D0-6CEA-D1E0-2F14879C61DE}"/>
              </a:ext>
            </a:extLst>
          </p:cNvPr>
          <p:cNvSpPr txBox="1"/>
          <p:nvPr/>
        </p:nvSpPr>
        <p:spPr>
          <a:xfrm>
            <a:off x="1332635" y="4941053"/>
            <a:ext cx="10454433" cy="136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</a:pP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실제 보이스피싱의 사례</a:t>
            </a:r>
            <a:r>
              <a:rPr lang="ko-KR" altLang="en-US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에서는</a:t>
            </a:r>
            <a:r>
              <a:rPr lang="en-US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현금인출을 요구</a:t>
            </a:r>
            <a:r>
              <a:rPr lang="ko-KR" altLang="en-US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하며 범인과의 </a:t>
            </a: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통화를 종료하고 사실관계를 확인해볼 </a:t>
            </a:r>
            <a:endParaRPr lang="en-US" altLang="ko-KR" dirty="0"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60000"/>
              </a:lnSpc>
            </a:pP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겨를이 없</a:t>
            </a:r>
            <a:r>
              <a:rPr lang="ko-KR" altLang="en-US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음</a:t>
            </a:r>
            <a:endParaRPr lang="en-US" altLang="ko-KR" dirty="0"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60000"/>
              </a:lnSpc>
            </a:pPr>
            <a:r>
              <a:rPr lang="ko-KR" altLang="en-US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-&gt;</a:t>
            </a:r>
            <a:r>
              <a:rPr lang="ko-KR" altLang="en-US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기존의 대응방안은 실질적인 적용에 </a:t>
            </a:r>
            <a:r>
              <a:rPr lang="ko-KR" altLang="en-US" dirty="0">
                <a:solidFill>
                  <a:srgbClr val="F262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어려움이 있음</a:t>
            </a:r>
            <a:r>
              <a:rPr lang="en-US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( </a:t>
            </a:r>
            <a:r>
              <a:rPr lang="ko-KR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생활법령정보</a:t>
            </a:r>
            <a:r>
              <a:rPr lang="en-US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등 </a:t>
            </a:r>
            <a:r>
              <a:rPr lang="en-US" altLang="ko-KR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D6B56-27D6-D733-4B47-9664344A0A25}"/>
              </a:ext>
            </a:extLst>
          </p:cNvPr>
          <p:cNvSpPr txBox="1"/>
          <p:nvPr/>
        </p:nvSpPr>
        <p:spPr>
          <a:xfrm>
            <a:off x="947200" y="348412"/>
            <a:ext cx="1762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예방방안</a:t>
            </a:r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6563731B-0FCC-C74B-3BB3-9B1714E690C2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3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E907E-C20B-17E4-BC30-BC05D8D6B89B}"/>
              </a:ext>
            </a:extLst>
          </p:cNvPr>
          <p:cNvSpPr txBox="1"/>
          <p:nvPr/>
        </p:nvSpPr>
        <p:spPr>
          <a:xfrm>
            <a:off x="313820" y="444735"/>
            <a:ext cx="1659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기대효과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592AB-F55B-5682-BA3E-246AFBBC8DE1}"/>
              </a:ext>
            </a:extLst>
          </p:cNvPr>
          <p:cNvSpPr txBox="1"/>
          <p:nvPr/>
        </p:nvSpPr>
        <p:spPr>
          <a:xfrm>
            <a:off x="1545089" y="1442590"/>
            <a:ext cx="8517360" cy="397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1200" indent="-457200" algn="just" latinLnBrk="1">
              <a:lnSpc>
                <a:spcPct val="160000"/>
              </a:lnSpc>
              <a:buFont typeface="+mj-ea"/>
              <a:buAutoNum type="circleNumDbPlain"/>
            </a:pPr>
            <a:r>
              <a:rPr lang="ko-KR" altLang="ko-KR" sz="200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굴림" panose="020B0600000101010101" pitchFamily="50" charset="-127"/>
              </a:rPr>
              <a:t>보이스피싱은 언제든지 가장 친숙한 형태로 발생할 수 있음을 인지시키고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굴림" panose="020B0600000101010101" pitchFamily="50" charset="-127"/>
              </a:rPr>
              <a:t>잠재적 보이스 피싱 피해자들이 보이스피싱의 상황에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굴림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굴림" panose="020B0600000101010101" pitchFamily="50" charset="-127"/>
              </a:rPr>
              <a:t>실제로 놓였을 때 의연한 대처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굴림" panose="020B0600000101010101" pitchFamily="50" charset="-127"/>
              </a:rPr>
              <a:t>능력을 함양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굴림" panose="020B0600000101010101" pitchFamily="50" charset="-127"/>
              </a:rPr>
              <a:t>하여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굴림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굴림" panose="020B0600000101010101" pitchFamily="50" charset="-127"/>
              </a:rPr>
              <a:t>보이스피싱의 피해를 감소시킬 수 있을 것으로 예상</a:t>
            </a:r>
            <a:endParaRPr lang="en-US" altLang="ko-KR" sz="20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굴림" panose="020B0600000101010101" pitchFamily="50" charset="-127"/>
            </a:endParaRPr>
          </a:p>
          <a:p>
            <a:pPr marL="711200" indent="-457200" algn="just" latinLnBrk="1">
              <a:lnSpc>
                <a:spcPct val="160000"/>
              </a:lnSpc>
              <a:buFont typeface="+mj-ea"/>
              <a:buAutoNum type="circleNumDbPlain"/>
            </a:pPr>
            <a:endParaRPr lang="en-US" altLang="ko-KR" sz="20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굴림" panose="020B0600000101010101" pitchFamily="50" charset="-127"/>
            </a:endParaRPr>
          </a:p>
          <a:p>
            <a:pPr marL="711200" indent="-457200" algn="just" latinLnBrk="1">
              <a:lnSpc>
                <a:spcPct val="160000"/>
              </a:lnSpc>
              <a:buFont typeface="+mj-ea"/>
              <a:buAutoNum type="circleNumDbPlain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보이스피싱 의심 거래 인출 및 송금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승인을 통하여 교육을 받았음에도 당황하고 판단이 흐려진 피해자가 피해를 입기 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미연에 방지할 수 있을 것으로 기대</a:t>
            </a:r>
            <a:endParaRPr lang="ko-KR" altLang="ko-KR" sz="200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81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9FC6A6-6AB0-B6CA-2C6D-6DBD5A6F8688}"/>
              </a:ext>
            </a:extLst>
          </p:cNvPr>
          <p:cNvSpPr txBox="1"/>
          <p:nvPr/>
        </p:nvSpPr>
        <p:spPr>
          <a:xfrm>
            <a:off x="373036" y="444735"/>
            <a:ext cx="12907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6BEDE-CD68-FBA1-F4AA-53CA360BD03E}"/>
              </a:ext>
            </a:extLst>
          </p:cNvPr>
          <p:cNvSpPr txBox="1"/>
          <p:nvPr/>
        </p:nvSpPr>
        <p:spPr>
          <a:xfrm>
            <a:off x="712855" y="2857505"/>
            <a:ext cx="10573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  <a:ea typeface="ONE 모바일고딕 OTF Regular" panose="00000500000000000000" pitchFamily="50" charset="-127"/>
              </a:rPr>
              <a:t>데이터 수집의 한계로 보이스피싱의 상관관계과 원인분석을 보다 더 자세히 하지 못했던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32BD9-A594-B7A1-9DBA-87E37DD73077}"/>
              </a:ext>
            </a:extLst>
          </p:cNvPr>
          <p:cNvSpPr txBox="1"/>
          <p:nvPr/>
        </p:nvSpPr>
        <p:spPr>
          <a:xfrm>
            <a:off x="772408" y="4626264"/>
            <a:ext cx="10340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  <a:ea typeface="ONE 모바일고딕 OTF Regular" panose="00000500000000000000" pitchFamily="50" charset="-127"/>
              </a:rPr>
              <a:t>데이터 분석시에 보이스피싱 대상자에 대한 정보가 적어 분석이 원활하게 되지 않았던 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D9780F-61FF-1FA1-F2C6-779278B31F73}"/>
              </a:ext>
            </a:extLst>
          </p:cNvPr>
          <p:cNvSpPr/>
          <p:nvPr/>
        </p:nvSpPr>
        <p:spPr>
          <a:xfrm>
            <a:off x="653304" y="2607545"/>
            <a:ext cx="221122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orbel" panose="020B05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60FCB-6134-2881-E991-CA8716F220C6}"/>
              </a:ext>
            </a:extLst>
          </p:cNvPr>
          <p:cNvSpPr txBox="1"/>
          <p:nvPr/>
        </p:nvSpPr>
        <p:spPr>
          <a:xfrm>
            <a:off x="568939" y="2218963"/>
            <a:ext cx="241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ONE 모바일고딕 OTF Bold" panose="00000800000000000000" pitchFamily="50" charset="-127"/>
              </a:rPr>
              <a:t>데이터 수집의 한계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A2CB5C-E25E-D4A2-CD10-5980C0F55286}"/>
              </a:ext>
            </a:extLst>
          </p:cNvPr>
          <p:cNvSpPr txBox="1"/>
          <p:nvPr/>
        </p:nvSpPr>
        <p:spPr>
          <a:xfrm>
            <a:off x="568938" y="3959106"/>
            <a:ext cx="241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ONE 모바일고딕 OTF Bold" panose="00000800000000000000" pitchFamily="50" charset="-127"/>
              </a:rPr>
              <a:t>데이터 자체의 한계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A149C3-0345-A18A-3524-29A4B31F8ADF}"/>
              </a:ext>
            </a:extLst>
          </p:cNvPr>
          <p:cNvSpPr/>
          <p:nvPr/>
        </p:nvSpPr>
        <p:spPr>
          <a:xfrm>
            <a:off x="653303" y="4347060"/>
            <a:ext cx="221122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4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>
            <a:extLst>
              <a:ext uri="{FF2B5EF4-FFF2-40B4-BE49-F238E27FC236}">
                <a16:creationId xmlns:a16="http://schemas.microsoft.com/office/drawing/2014/main" id="{5EC618AF-FE15-EADD-27D6-1A0503628F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488"/>
            </a:avLst>
          </a:prstGeom>
          <a:solidFill>
            <a:srgbClr val="FF9147"/>
          </a:solidFill>
          <a:ln>
            <a:solidFill>
              <a:srgbClr val="FFA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207904" y="799145"/>
            <a:ext cx="8424343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3"/>
              </a:rPr>
              <a:t>http://rtdown.molit.go.kr/</a:t>
            </a:r>
            <a:endParaRPr lang="en-US" altLang="ko-KR" sz="16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4"/>
              </a:rPr>
              <a:t>https://www.bigdata-policing.kr/board/b_contest/view?idx=167&amp;category=</a:t>
            </a:r>
            <a:endParaRPr lang="en-US" altLang="ko-KR" sz="16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5"/>
              </a:rPr>
              <a:t>https://kbland.kr/map?xy=37.5205559,126.9265729,17</a:t>
            </a:r>
            <a:endParaRPr lang="en-US" altLang="ko-KR" sz="16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FC6A6-6AB0-B6CA-2C6D-6DBD5A6F8688}"/>
              </a:ext>
            </a:extLst>
          </p:cNvPr>
          <p:cNvSpPr txBox="1"/>
          <p:nvPr/>
        </p:nvSpPr>
        <p:spPr>
          <a:xfrm>
            <a:off x="207905" y="264627"/>
            <a:ext cx="201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39BB3-B7AB-42DF-DE0E-9ECEB484712C}"/>
              </a:ext>
            </a:extLst>
          </p:cNvPr>
          <p:cNvSpPr txBox="1"/>
          <p:nvPr/>
        </p:nvSpPr>
        <p:spPr>
          <a:xfrm>
            <a:off x="207904" y="2708799"/>
            <a:ext cx="8424343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6"/>
              </a:rPr>
              <a:t>https://www.dbpia.co.kr/pdf/pdfView.do?nodeId=NODE01550739&amp;googleIPSandBox=false&amp;mark=0&amp;useDate=&amp;ipRange=false&amp;accessgl=Y&amp;language=ko_KR&amp;hasTopBanner=true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6"/>
              </a:rPr>
              <a:t>https://www.wikitree.co.kr/articles/779079</a:t>
            </a:r>
            <a:endParaRPr lang="en-US" altLang="ko-KR" sz="16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7"/>
              </a:rPr>
              <a:t>https://news.einfomax.co.kr/news/articleView.html?idxno=4142655</a:t>
            </a:r>
            <a:endParaRPr lang="en-US" altLang="ko-KR" sz="16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8"/>
              </a:rPr>
              <a:t>https://www.mk.co.kr/news/economy/9469157</a:t>
            </a:r>
            <a:endParaRPr lang="en-US" altLang="ko-KR" sz="16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9"/>
              </a:rPr>
              <a:t>http://www.jbnews.com/news/articleView.html?idxno=1344528</a:t>
            </a:r>
            <a:endParaRPr lang="en-US" altLang="ko-KR" sz="16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10"/>
              </a:rPr>
              <a:t>http://www.seongjuro.co.kr/news/view.php?idx=50316</a:t>
            </a:r>
            <a:endParaRPr lang="en-US" altLang="ko-KR" sz="16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11"/>
              </a:rPr>
              <a:t>https://news.kbs.co.kr/news/view.do?ncd=5616845&amp;ref=A</a:t>
            </a:r>
            <a:endParaRPr lang="en-US" altLang="ko-KR" sz="16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rbel" panose="020B0503020204020204" pitchFamily="34" charset="0"/>
                <a:hlinkClick r:id="rId12"/>
              </a:rPr>
              <a:t>https://news.g-enews.com/ko-kr/news/article/news_all/202301221311249065626fd98b51_1/article.html?md=20230122132458_U</a:t>
            </a:r>
            <a:endParaRPr lang="en-US" altLang="ko-KR" sz="1600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78240-CCD3-4142-024A-5ECE682511CA}"/>
              </a:ext>
            </a:extLst>
          </p:cNvPr>
          <p:cNvSpPr txBox="1"/>
          <p:nvPr/>
        </p:nvSpPr>
        <p:spPr>
          <a:xfrm>
            <a:off x="207904" y="2199068"/>
            <a:ext cx="1669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문헌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69E550-3F55-A83F-3A6B-2E999AA1BE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4751" y="1428829"/>
            <a:ext cx="1471869" cy="1471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937CE-C3A1-4EBE-AA38-3146B1130411}"/>
              </a:ext>
            </a:extLst>
          </p:cNvPr>
          <p:cNvSpPr txBox="1"/>
          <p:nvPr/>
        </p:nvSpPr>
        <p:spPr>
          <a:xfrm>
            <a:off x="9726936" y="586687"/>
            <a:ext cx="1669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도구</a:t>
            </a:r>
          </a:p>
        </p:txBody>
      </p:sp>
      <p:pic>
        <p:nvPicPr>
          <p:cNvPr id="10" name="Picture 4" descr="소스 이미지 보기">
            <a:extLst>
              <a:ext uri="{FF2B5EF4-FFF2-40B4-BE49-F238E27FC236}">
                <a16:creationId xmlns:a16="http://schemas.microsoft.com/office/drawing/2014/main" id="{850A440C-26CE-8229-EB56-D9840C416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142" y="3219620"/>
            <a:ext cx="1155085" cy="133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0E296B3-2AC9-063F-66EB-68F39A2B3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19" y="4866499"/>
            <a:ext cx="1246978" cy="124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68312B-FB42-0914-B7E6-1BD09EC7C2B1}"/>
              </a:ext>
            </a:extLst>
          </p:cNvPr>
          <p:cNvSpPr/>
          <p:nvPr/>
        </p:nvSpPr>
        <p:spPr>
          <a:xfrm>
            <a:off x="9184797" y="440264"/>
            <a:ext cx="92782" cy="6015971"/>
          </a:xfrm>
          <a:prstGeom prst="rect">
            <a:avLst/>
          </a:prstGeom>
          <a:solidFill>
            <a:srgbClr val="FFC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935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>
            <a:extLst>
              <a:ext uri="{FF2B5EF4-FFF2-40B4-BE49-F238E27FC236}">
                <a16:creationId xmlns:a16="http://schemas.microsoft.com/office/drawing/2014/main" id="{5EC618AF-FE15-EADD-27D6-1A0503628F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8"/>
            </a:avLst>
          </a:prstGeom>
          <a:solidFill>
            <a:srgbClr val="FF9147"/>
          </a:solidFill>
          <a:ln>
            <a:solidFill>
              <a:srgbClr val="FFA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E6326-E0F1-AC15-2548-A4954F5A7E8D}"/>
              </a:ext>
            </a:extLst>
          </p:cNvPr>
          <p:cNvSpPr txBox="1"/>
          <p:nvPr/>
        </p:nvSpPr>
        <p:spPr>
          <a:xfrm>
            <a:off x="3789924" y="1344086"/>
            <a:ext cx="4624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7200" dirty="0">
                <a:solidFill>
                  <a:srgbClr val="FF66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9E921-6132-59E4-67A7-DD25C03382EB}"/>
              </a:ext>
            </a:extLst>
          </p:cNvPr>
          <p:cNvGrpSpPr/>
          <p:nvPr/>
        </p:nvGrpSpPr>
        <p:grpSpPr>
          <a:xfrm>
            <a:off x="5277772" y="551405"/>
            <a:ext cx="1620955" cy="662258"/>
            <a:chOff x="4280171" y="632299"/>
            <a:chExt cx="4166680" cy="170234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CC88688-4356-4710-9624-D83242EDCF12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FFA86D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29BB11C-C2C4-0335-72D8-3A13E4FB2DD2}"/>
                </a:ext>
              </a:extLst>
            </p:cNvPr>
            <p:cNvSpPr/>
            <p:nvPr/>
          </p:nvSpPr>
          <p:spPr>
            <a:xfrm>
              <a:off x="5512341" y="632299"/>
              <a:ext cx="1702340" cy="1702340"/>
            </a:xfrm>
            <a:prstGeom prst="ellipse">
              <a:avLst/>
            </a:prstGeom>
            <a:solidFill>
              <a:srgbClr val="FFA86D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DA7ADED-C4BE-0A44-0F19-34718BB38AFC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solidFill>
              <a:srgbClr val="FFA86D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CC567CF-BD48-435B-F87E-348FF742A79F}"/>
              </a:ext>
            </a:extLst>
          </p:cNvPr>
          <p:cNvSpPr txBox="1"/>
          <p:nvPr/>
        </p:nvSpPr>
        <p:spPr>
          <a:xfrm>
            <a:off x="4196399" y="3277001"/>
            <a:ext cx="37837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914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TEAM </a:t>
            </a:r>
            <a:r>
              <a:rPr lang="ko-KR" altLang="en-US" sz="4000" b="1" dirty="0">
                <a:solidFill>
                  <a:srgbClr val="FF914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정상수</a:t>
            </a:r>
            <a:endParaRPr lang="en-US" altLang="ko-KR" sz="4000" b="1" dirty="0">
              <a:solidFill>
                <a:srgbClr val="FF914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en-US" altLang="ko-KR" sz="4000" b="1" dirty="0">
              <a:solidFill>
                <a:srgbClr val="FF9147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이상엽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정채린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이지수</a:t>
            </a:r>
          </a:p>
        </p:txBody>
      </p:sp>
    </p:spTree>
    <p:extLst>
      <p:ext uri="{BB962C8B-B14F-4D97-AF65-F5344CB8AC3E}">
        <p14:creationId xmlns:p14="http://schemas.microsoft.com/office/powerpoint/2010/main" val="222425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03FFEED-4FF4-4739-45B5-B18F4CAC97B7}"/>
              </a:ext>
            </a:extLst>
          </p:cNvPr>
          <p:cNvCxnSpPr>
            <a:cxnSpLocks/>
          </p:cNvCxnSpPr>
          <p:nvPr/>
        </p:nvCxnSpPr>
        <p:spPr>
          <a:xfrm>
            <a:off x="3085425" y="708273"/>
            <a:ext cx="8784020" cy="0"/>
          </a:xfrm>
          <a:prstGeom prst="line">
            <a:avLst/>
          </a:prstGeom>
          <a:ln>
            <a:solidFill>
              <a:srgbClr val="D05400">
                <a:alpha val="7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2BE890-1F11-0347-990C-D73D4246255A}"/>
              </a:ext>
            </a:extLst>
          </p:cNvPr>
          <p:cNvSpPr txBox="1"/>
          <p:nvPr/>
        </p:nvSpPr>
        <p:spPr>
          <a:xfrm>
            <a:off x="0" y="18505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4000" dirty="0">
                <a:solidFill>
                  <a:srgbClr val="FF66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분석목적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A33998-1EC3-3EF2-9CF7-0B9051DAB036}"/>
              </a:ext>
            </a:extLst>
          </p:cNvPr>
          <p:cNvSpPr txBox="1"/>
          <p:nvPr/>
        </p:nvSpPr>
        <p:spPr>
          <a:xfrm>
            <a:off x="1999557" y="538996"/>
            <a:ext cx="104663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>
                <a:solidFill>
                  <a:srgbClr val="FFCBA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Analysis</a:t>
            </a:r>
            <a:endParaRPr lang="ko-KR" altLang="en-US" sz="1600" dirty="0">
              <a:solidFill>
                <a:srgbClr val="FFCBA7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DF7A685-055C-0B15-C9BB-E37C62263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5" y="1273405"/>
            <a:ext cx="2121031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BF3C2A-ACA8-B502-4FCC-4630106A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349" y="1273405"/>
            <a:ext cx="2023621" cy="202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981DC2B-0412-F349-BDDA-1168F295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010" y="1273405"/>
            <a:ext cx="2234152" cy="22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9B9156-12F3-2978-6ED0-AD9798E6C334}"/>
              </a:ext>
            </a:extLst>
          </p:cNvPr>
          <p:cNvSpPr txBox="1"/>
          <p:nvPr/>
        </p:nvSpPr>
        <p:spPr>
          <a:xfrm>
            <a:off x="94267" y="3627194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갈수록 진화되는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D756DF-5BD8-1B3E-937B-635894ACB263}"/>
              </a:ext>
            </a:extLst>
          </p:cNvPr>
          <p:cNvSpPr txBox="1"/>
          <p:nvPr/>
        </p:nvSpPr>
        <p:spPr>
          <a:xfrm>
            <a:off x="4278984" y="3627194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지능화 되는 수법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8C219C-3E27-8BC5-0C0B-C61E07E7070A}"/>
              </a:ext>
            </a:extLst>
          </p:cNvPr>
          <p:cNvSpPr txBox="1"/>
          <p:nvPr/>
        </p:nvSpPr>
        <p:spPr>
          <a:xfrm>
            <a:off x="8572106" y="3627194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예방 방안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97F91F-EB4B-C771-30BA-D393077DE366}"/>
              </a:ext>
            </a:extLst>
          </p:cNvPr>
          <p:cNvSpPr txBox="1"/>
          <p:nvPr/>
        </p:nvSpPr>
        <p:spPr>
          <a:xfrm>
            <a:off x="410064" y="4584470"/>
            <a:ext cx="288460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갈수록 보이스 피싱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수법이 진화 하고 있음 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F4928E7-80EA-CC51-FD80-474A661E8BD3}"/>
              </a:ext>
            </a:extLst>
          </p:cNvPr>
          <p:cNvSpPr/>
          <p:nvPr/>
        </p:nvSpPr>
        <p:spPr>
          <a:xfrm>
            <a:off x="744718" y="4148507"/>
            <a:ext cx="2196445" cy="80777"/>
          </a:xfrm>
          <a:prstGeom prst="rect">
            <a:avLst/>
          </a:prstGeom>
          <a:solidFill>
            <a:srgbClr val="FF9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740634-8113-ED33-5970-231EF7FF91FD}"/>
              </a:ext>
            </a:extLst>
          </p:cNvPr>
          <p:cNvSpPr/>
          <p:nvPr/>
        </p:nvSpPr>
        <p:spPr>
          <a:xfrm>
            <a:off x="5008776" y="4148507"/>
            <a:ext cx="2196445" cy="80777"/>
          </a:xfrm>
          <a:prstGeom prst="rect">
            <a:avLst/>
          </a:prstGeom>
          <a:solidFill>
            <a:srgbClr val="FF9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3195453-384C-99DE-0258-BCE4A895E2E5}"/>
              </a:ext>
            </a:extLst>
          </p:cNvPr>
          <p:cNvSpPr/>
          <p:nvPr/>
        </p:nvSpPr>
        <p:spPr>
          <a:xfrm>
            <a:off x="9231983" y="4149223"/>
            <a:ext cx="2196445" cy="80777"/>
          </a:xfrm>
          <a:prstGeom prst="rect">
            <a:avLst/>
          </a:prstGeom>
          <a:solidFill>
            <a:srgbClr val="FF9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8821D3-E367-ED9D-A6C8-2D009E1E22BF}"/>
              </a:ext>
            </a:extLst>
          </p:cNvPr>
          <p:cNvSpPr txBox="1"/>
          <p:nvPr/>
        </p:nvSpPr>
        <p:spPr>
          <a:xfrm>
            <a:off x="4664696" y="4450983"/>
            <a:ext cx="2884603" cy="2267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과거 단순 전화 사기를 넘어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개인정보 탈취를 통해 피해자 명의로 </a:t>
            </a:r>
            <a:r>
              <a:rPr lang="ko-KR" altLang="en-US" sz="16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비대면</a:t>
            </a:r>
            <a:r>
              <a:rPr lang="ko-KR" alt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대출을 받는 등 전반적인 </a:t>
            </a:r>
            <a:r>
              <a:rPr lang="ko-KR" altLang="en-US" sz="1600" b="0" i="0" dirty="0">
                <a:solidFill>
                  <a:srgbClr val="D054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금융사기</a:t>
            </a:r>
            <a:r>
              <a:rPr lang="ko-KR" alt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endParaRPr lang="en-US" altLang="ko-KR" sz="1600" b="0" i="0" dirty="0">
              <a:solidFill>
                <a:schemeClr val="bg2">
                  <a:lumMod val="25000"/>
                </a:schemeClr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0" i="0" dirty="0">
                <a:solidFill>
                  <a:srgbClr val="D054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지능화</a:t>
            </a:r>
            <a:r>
              <a:rPr lang="ko-KR" alt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되는 모습을 보임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DEF2B627-C3FE-E371-3A54-88F06FDF483B}"/>
              </a:ext>
            </a:extLst>
          </p:cNvPr>
          <p:cNvSpPr txBox="1"/>
          <p:nvPr/>
        </p:nvSpPr>
        <p:spPr>
          <a:xfrm>
            <a:off x="7228787" y="4584470"/>
            <a:ext cx="6202836" cy="152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4444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데이터분석을 통해 보이스피싱의 </a:t>
            </a:r>
            <a:endParaRPr lang="en-US" altLang="ko-KR" sz="1600" dirty="0">
              <a:solidFill>
                <a:srgbClr val="44444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4444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피해 대상이 되는</a:t>
            </a:r>
            <a:endParaRPr lang="en-US" altLang="ko-KR" sz="1600" dirty="0">
              <a:solidFill>
                <a:srgbClr val="44444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4444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F262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인구 유형을 파악</a:t>
            </a:r>
            <a:r>
              <a:rPr lang="ko-KR" altLang="en-US" sz="1600" dirty="0">
                <a:solidFill>
                  <a:srgbClr val="44444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 </a:t>
            </a:r>
            <a:endParaRPr lang="en-US" altLang="ko-KR" sz="1600" dirty="0">
              <a:solidFill>
                <a:srgbClr val="44444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4444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예방방안을 찾아보고자 함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78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A60252-0B2C-9FE9-EA6A-E850E8922EBA}"/>
              </a:ext>
            </a:extLst>
          </p:cNvPr>
          <p:cNvSpPr txBox="1"/>
          <p:nvPr/>
        </p:nvSpPr>
        <p:spPr>
          <a:xfrm>
            <a:off x="962367" y="338770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절차</a:t>
            </a:r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F83B2B5E-14C9-307C-51D0-46B62054887C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BBE64F-F60C-BF5F-9315-400CEE9FA635}"/>
              </a:ext>
            </a:extLst>
          </p:cNvPr>
          <p:cNvGrpSpPr/>
          <p:nvPr/>
        </p:nvGrpSpPr>
        <p:grpSpPr>
          <a:xfrm>
            <a:off x="13233" y="2376676"/>
            <a:ext cx="8970511" cy="3449089"/>
            <a:chOff x="-79107" y="185442"/>
            <a:chExt cx="12357240" cy="426626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5EC769D-11EA-8B1E-941F-0C01AEE2AEB7}"/>
                </a:ext>
              </a:extLst>
            </p:cNvPr>
            <p:cNvGrpSpPr/>
            <p:nvPr/>
          </p:nvGrpSpPr>
          <p:grpSpPr>
            <a:xfrm>
              <a:off x="-79107" y="185442"/>
              <a:ext cx="12357240" cy="4266264"/>
              <a:chOff x="-1114010" y="-353065"/>
              <a:chExt cx="9597118" cy="426626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1EA316C-5B16-3E6A-6CFA-41E16D0E9359}"/>
                  </a:ext>
                </a:extLst>
              </p:cNvPr>
              <p:cNvSpPr/>
              <p:nvPr/>
            </p:nvSpPr>
            <p:spPr>
              <a:xfrm>
                <a:off x="-1114010" y="1848731"/>
                <a:ext cx="3968685" cy="2064467"/>
              </a:xfrm>
              <a:prstGeom prst="rect">
                <a:avLst/>
              </a:prstGeom>
              <a:solidFill>
                <a:srgbClr val="FFA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376BCADF-CC9D-8B97-9671-7253E37442BD}"/>
                  </a:ext>
                </a:extLst>
              </p:cNvPr>
              <p:cNvSpPr/>
              <p:nvPr/>
            </p:nvSpPr>
            <p:spPr>
              <a:xfrm rot="10800000">
                <a:off x="1704605" y="2810263"/>
                <a:ext cx="1150070" cy="1102936"/>
              </a:xfrm>
              <a:prstGeom prst="rtTriangle">
                <a:avLst/>
              </a:prstGeom>
              <a:solidFill>
                <a:srgbClr val="F2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6FF6C29-44DD-A8FD-BA09-D73E03BC280F}"/>
                  </a:ext>
                </a:extLst>
              </p:cNvPr>
              <p:cNvSpPr/>
              <p:nvPr/>
            </p:nvSpPr>
            <p:spPr>
              <a:xfrm>
                <a:off x="1704601" y="745793"/>
                <a:ext cx="3968685" cy="2064469"/>
              </a:xfrm>
              <a:prstGeom prst="rect">
                <a:avLst/>
              </a:prstGeom>
              <a:solidFill>
                <a:srgbClr val="FF91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20018389-DE83-AE1B-1418-6D0710D39D92}"/>
                  </a:ext>
                </a:extLst>
              </p:cNvPr>
              <p:cNvSpPr/>
              <p:nvPr/>
            </p:nvSpPr>
            <p:spPr>
              <a:xfrm rot="10800000">
                <a:off x="4514423" y="1711404"/>
                <a:ext cx="1150070" cy="1102936"/>
              </a:xfrm>
              <a:prstGeom prst="rtTriangle">
                <a:avLst/>
              </a:prstGeom>
              <a:solidFill>
                <a:srgbClr val="D05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8D9866E-BE04-52F8-65F5-FB02E9748467}"/>
                  </a:ext>
                </a:extLst>
              </p:cNvPr>
              <p:cNvSpPr/>
              <p:nvPr/>
            </p:nvSpPr>
            <p:spPr>
              <a:xfrm>
                <a:off x="4514423" y="-353065"/>
                <a:ext cx="3968685" cy="2064469"/>
              </a:xfrm>
              <a:prstGeom prst="rect">
                <a:avLst/>
              </a:prstGeom>
              <a:solidFill>
                <a:srgbClr val="F2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A78C3FB1-4695-1EAB-5DF1-1245FCA8D636}"/>
                  </a:ext>
                </a:extLst>
              </p:cNvPr>
              <p:cNvSpPr/>
              <p:nvPr/>
            </p:nvSpPr>
            <p:spPr>
              <a:xfrm rot="10800000">
                <a:off x="7309915" y="641410"/>
                <a:ext cx="1173192" cy="1102936"/>
              </a:xfrm>
              <a:prstGeom prst="rtTriangle">
                <a:avLst/>
              </a:prstGeom>
              <a:solidFill>
                <a:srgbClr val="A8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3EE6AF-C190-104B-D1EB-9B2E21FECBFE}"/>
                </a:ext>
              </a:extLst>
            </p:cNvPr>
            <p:cNvSpPr txBox="1"/>
            <p:nvPr/>
          </p:nvSpPr>
          <p:spPr>
            <a:xfrm>
              <a:off x="213553" y="3017701"/>
              <a:ext cx="3903073" cy="723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데이터 수집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ECDDE3-73F2-953D-A348-552784D9F3BF}"/>
                </a:ext>
              </a:extLst>
            </p:cNvPr>
            <p:cNvSpPr txBox="1"/>
            <p:nvPr/>
          </p:nvSpPr>
          <p:spPr>
            <a:xfrm>
              <a:off x="3673567" y="1959886"/>
              <a:ext cx="4208932" cy="723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데이터 추출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474EB-F5BD-C075-D451-2315AA8ED393}"/>
                </a:ext>
              </a:extLst>
            </p:cNvPr>
            <p:cNvSpPr txBox="1"/>
            <p:nvPr/>
          </p:nvSpPr>
          <p:spPr>
            <a:xfrm>
              <a:off x="7274496" y="786731"/>
              <a:ext cx="4271441" cy="723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데이터 </a:t>
              </a:r>
              <a:r>
                <a:rPr lang="ko-KR" altLang="en-US" sz="3200" dirty="0" err="1">
                  <a:solidFill>
                    <a:schemeClr val="bg1">
                      <a:lumMod val="9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전처리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09A69FC-24C0-74C7-3BDB-DC55A9500E77}"/>
              </a:ext>
            </a:extLst>
          </p:cNvPr>
          <p:cNvSpPr/>
          <p:nvPr/>
        </p:nvSpPr>
        <p:spPr>
          <a:xfrm>
            <a:off x="7896579" y="1200792"/>
            <a:ext cx="3996086" cy="2351767"/>
          </a:xfrm>
          <a:prstGeom prst="rightArrow">
            <a:avLst>
              <a:gd name="adj1" fmla="val 70844"/>
              <a:gd name="adj2" fmla="val 50000"/>
            </a:avLst>
          </a:prstGeom>
          <a:solidFill>
            <a:srgbClr val="D05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C86022-30A7-45EF-4F26-5B7675A06BFD}"/>
              </a:ext>
            </a:extLst>
          </p:cNvPr>
          <p:cNvSpPr txBox="1"/>
          <p:nvPr/>
        </p:nvSpPr>
        <p:spPr>
          <a:xfrm>
            <a:off x="8239028" y="2066297"/>
            <a:ext cx="2714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F06959-F456-A629-C315-3F1EE78E22AA}"/>
              </a:ext>
            </a:extLst>
          </p:cNvPr>
          <p:cNvSpPr txBox="1"/>
          <p:nvPr/>
        </p:nvSpPr>
        <p:spPr>
          <a:xfrm>
            <a:off x="13233" y="3740859"/>
            <a:ext cx="1134428" cy="337876"/>
          </a:xfrm>
          <a:prstGeom prst="rect">
            <a:avLst/>
          </a:prstGeom>
          <a:noFill/>
          <a:effectLst>
            <a:outerShdw blurRad="38100" dist="50800" dir="5400000" algn="ctr" rotWithShape="0">
              <a:srgbClr val="000000">
                <a:alpha val="2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STEP 1</a:t>
            </a: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28194-772E-A018-8F49-213649258F51}"/>
              </a:ext>
            </a:extLst>
          </p:cNvPr>
          <p:cNvSpPr txBox="1"/>
          <p:nvPr/>
        </p:nvSpPr>
        <p:spPr>
          <a:xfrm>
            <a:off x="2647813" y="2892425"/>
            <a:ext cx="1134428" cy="369332"/>
          </a:xfrm>
          <a:prstGeom prst="rect">
            <a:avLst/>
          </a:prstGeom>
          <a:noFill/>
          <a:effectLst>
            <a:outerShdw blurRad="38100" dist="50800" dir="5400000" algn="ctr" rotWithShape="0">
              <a:srgbClr val="000000">
                <a:alpha val="2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STEP 2</a:t>
            </a: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7411A-0BBA-8AC9-8162-A8A3314BE7C4}"/>
              </a:ext>
            </a:extLst>
          </p:cNvPr>
          <p:cNvSpPr txBox="1"/>
          <p:nvPr/>
        </p:nvSpPr>
        <p:spPr>
          <a:xfrm>
            <a:off x="5225601" y="1980711"/>
            <a:ext cx="1134428" cy="369332"/>
          </a:xfrm>
          <a:prstGeom prst="rect">
            <a:avLst/>
          </a:prstGeom>
          <a:noFill/>
          <a:effectLst>
            <a:outerShdw blurRad="38100" dist="50800" dir="5400000" algn="ctr" rotWithShape="0">
              <a:srgbClr val="000000">
                <a:alpha val="2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STEP 3</a:t>
            </a: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AEED98-9F31-8F89-8277-A7D873282A3D}"/>
              </a:ext>
            </a:extLst>
          </p:cNvPr>
          <p:cNvSpPr txBox="1"/>
          <p:nvPr/>
        </p:nvSpPr>
        <p:spPr>
          <a:xfrm>
            <a:off x="7924937" y="1119879"/>
            <a:ext cx="1134428" cy="369332"/>
          </a:xfrm>
          <a:prstGeom prst="rect">
            <a:avLst/>
          </a:prstGeom>
          <a:noFill/>
          <a:effectLst>
            <a:outerShdw blurRad="38100" dist="50800" dir="5400000" algn="ctr" rotWithShape="0">
              <a:srgbClr val="000000">
                <a:alpha val="2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STEP 4</a:t>
            </a: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13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7154597" y="1208171"/>
            <a:ext cx="49104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지역별 보이스피싱 발생 빈도 높은 곳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충청남도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-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천안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대전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중촌동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세종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아름동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한솔동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5F9732-D128-350B-F0DC-7E889D916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1" y="1283586"/>
            <a:ext cx="6508159" cy="5132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7FCF35-A4CF-C9F1-64A5-ABDCA0620558}"/>
              </a:ext>
            </a:extLst>
          </p:cNvPr>
          <p:cNvSpPr txBox="1"/>
          <p:nvPr/>
        </p:nvSpPr>
        <p:spPr>
          <a:xfrm>
            <a:off x="947200" y="348412"/>
            <a:ext cx="10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</a:p>
        </p:txBody>
      </p:sp>
      <p:sp>
        <p:nvSpPr>
          <p:cNvPr id="3" name="순서도: 지연 2">
            <a:extLst>
              <a:ext uri="{FF2B5EF4-FFF2-40B4-BE49-F238E27FC236}">
                <a16:creationId xmlns:a16="http://schemas.microsoft.com/office/drawing/2014/main" id="{EC72D099-4EED-AFE3-AD16-25C5F47259BF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77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7104834" y="1234470"/>
            <a:ext cx="4910488" cy="480131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2021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지역별 보이스피싱 발생 빈도 높은 곳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충청남도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-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천안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대전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중촌동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세종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아름동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도담동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E8C517-130D-5FED-9873-FDD25BEB97C0}"/>
              </a:ext>
            </a:extLst>
          </p:cNvPr>
          <p:cNvSpPr/>
          <p:nvPr/>
        </p:nvSpPr>
        <p:spPr>
          <a:xfrm>
            <a:off x="340963" y="1283586"/>
            <a:ext cx="6524786" cy="524405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61AF2-4B12-63CC-BB61-83EF1A4E5E54}"/>
              </a:ext>
            </a:extLst>
          </p:cNvPr>
          <p:cNvSpPr txBox="1"/>
          <p:nvPr/>
        </p:nvSpPr>
        <p:spPr>
          <a:xfrm>
            <a:off x="947200" y="348412"/>
            <a:ext cx="10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</a:p>
        </p:txBody>
      </p:sp>
      <p:sp>
        <p:nvSpPr>
          <p:cNvPr id="3" name="순서도: 지연 2">
            <a:extLst>
              <a:ext uri="{FF2B5EF4-FFF2-40B4-BE49-F238E27FC236}">
                <a16:creationId xmlns:a16="http://schemas.microsoft.com/office/drawing/2014/main" id="{1B7DCC18-C483-124C-9D55-60EDBB787389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95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7086176" y="1272463"/>
            <a:ext cx="49104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지역별 보이스피싱 발생 빈도 높은 곳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충청남도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-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천안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대전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중촌동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세종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아름동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한솔동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B90792-27F3-D67B-93DF-B5AFD59A8BBE}"/>
              </a:ext>
            </a:extLst>
          </p:cNvPr>
          <p:cNvSpPr/>
          <p:nvPr/>
        </p:nvSpPr>
        <p:spPr>
          <a:xfrm>
            <a:off x="340963" y="1283588"/>
            <a:ext cx="6524786" cy="524405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7ABE5-3BED-19B2-1617-19A40C78B494}"/>
              </a:ext>
            </a:extLst>
          </p:cNvPr>
          <p:cNvSpPr txBox="1"/>
          <p:nvPr/>
        </p:nvSpPr>
        <p:spPr>
          <a:xfrm>
            <a:off x="947200" y="348412"/>
            <a:ext cx="10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</a:p>
        </p:txBody>
      </p:sp>
      <p:sp>
        <p:nvSpPr>
          <p:cNvPr id="5" name="순서도: 지연 4">
            <a:extLst>
              <a:ext uri="{FF2B5EF4-FFF2-40B4-BE49-F238E27FC236}">
                <a16:creationId xmlns:a16="http://schemas.microsoft.com/office/drawing/2014/main" id="{7DF94323-B3C3-6856-A2B3-5B839489E1A3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29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11E2E3-8AF0-07B1-E869-ED9152F5C715}"/>
              </a:ext>
            </a:extLst>
          </p:cNvPr>
          <p:cNvSpPr txBox="1"/>
          <p:nvPr/>
        </p:nvSpPr>
        <p:spPr>
          <a:xfrm>
            <a:off x="-354175" y="2673277"/>
            <a:ext cx="5731340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지역별로 발생 빈도가 높은 곳은 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</a:t>
            </a:r>
            <a:r>
              <a:rPr lang="ko-KR" altLang="en-US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년부터 </a:t>
            </a:r>
            <a:r>
              <a:rPr lang="en-US" altLang="ko-KR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2022</a:t>
            </a:r>
            <a:r>
              <a:rPr lang="ko-KR" altLang="en-US" sz="20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까지 거의 유사함</a:t>
            </a:r>
            <a:endParaRPr lang="en-US" altLang="ko-KR" sz="2000" b="1" dirty="0">
              <a:solidFill>
                <a:srgbClr val="FF66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B8DB8-8076-F09E-220E-BB8E4E90D02C}"/>
              </a:ext>
            </a:extLst>
          </p:cNvPr>
          <p:cNvSpPr txBox="1"/>
          <p:nvPr/>
        </p:nvSpPr>
        <p:spPr>
          <a:xfrm>
            <a:off x="5969770" y="2554041"/>
            <a:ext cx="6222230" cy="18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보이스피싱 피해 발생 빈도가 높았던 곳이</a:t>
            </a:r>
            <a:endParaRPr lang="en-US" altLang="ko-KR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유사하게 </a:t>
            </a:r>
            <a:r>
              <a:rPr lang="ko-KR" altLang="en-US" sz="2000" b="1" dirty="0">
                <a:solidFill>
                  <a:srgbClr val="D054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다음해에도 높은 발생 빈도</a:t>
            </a: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보이는 것으로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생각해 볼 수 있음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81C13D-B075-6A57-6116-6C50A87076EB}"/>
              </a:ext>
            </a:extLst>
          </p:cNvPr>
          <p:cNvSpPr txBox="1"/>
          <p:nvPr/>
        </p:nvSpPr>
        <p:spPr>
          <a:xfrm>
            <a:off x="947200" y="348412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 </a:t>
            </a:r>
            <a:endParaRPr lang="ko-KR" altLang="en-US" sz="3200" dirty="0">
              <a:solidFill>
                <a:srgbClr val="FF66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순서도: 지연 4">
            <a:extLst>
              <a:ext uri="{FF2B5EF4-FFF2-40B4-BE49-F238E27FC236}">
                <a16:creationId xmlns:a16="http://schemas.microsoft.com/office/drawing/2014/main" id="{62C546C8-0078-5EB9-A113-7D6D9014009F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B38B3-07FB-BF16-E06F-8618BCFFAF43}"/>
              </a:ext>
            </a:extLst>
          </p:cNvPr>
          <p:cNvGrpSpPr/>
          <p:nvPr/>
        </p:nvGrpSpPr>
        <p:grpSpPr>
          <a:xfrm>
            <a:off x="5255788" y="3220134"/>
            <a:ext cx="417679" cy="259064"/>
            <a:chOff x="5912528" y="1562470"/>
            <a:chExt cx="961210" cy="497149"/>
          </a:xfrm>
        </p:grpSpPr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2460AFD4-83AC-AFF0-ABFE-BD44357D8281}"/>
                </a:ext>
              </a:extLst>
            </p:cNvPr>
            <p:cNvSpPr/>
            <p:nvPr/>
          </p:nvSpPr>
          <p:spPr>
            <a:xfrm>
              <a:off x="5912528" y="1562470"/>
              <a:ext cx="396426" cy="497149"/>
            </a:xfrm>
            <a:prstGeom prst="chevron">
              <a:avLst/>
            </a:prstGeom>
            <a:solidFill>
              <a:srgbClr val="FF66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036DFB37-D33E-EA38-F478-258BF81D12CA}"/>
                </a:ext>
              </a:extLst>
            </p:cNvPr>
            <p:cNvSpPr/>
            <p:nvPr/>
          </p:nvSpPr>
          <p:spPr>
            <a:xfrm>
              <a:off x="6194920" y="1562470"/>
              <a:ext cx="396426" cy="497149"/>
            </a:xfrm>
            <a:prstGeom prst="chevron">
              <a:avLst/>
            </a:prstGeom>
            <a:solidFill>
              <a:srgbClr val="F262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90D4C556-A6E7-0931-E16D-6AC95E5CFD43}"/>
                </a:ext>
              </a:extLst>
            </p:cNvPr>
            <p:cNvSpPr/>
            <p:nvPr/>
          </p:nvSpPr>
          <p:spPr>
            <a:xfrm>
              <a:off x="6477312" y="1562470"/>
              <a:ext cx="396426" cy="497149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B631DC0-8A87-85C8-62C8-B6F309CB9A97}"/>
              </a:ext>
            </a:extLst>
          </p:cNvPr>
          <p:cNvCxnSpPr>
            <a:cxnSpLocks/>
          </p:cNvCxnSpPr>
          <p:nvPr/>
        </p:nvCxnSpPr>
        <p:spPr>
          <a:xfrm>
            <a:off x="2878649" y="729581"/>
            <a:ext cx="8973040" cy="0"/>
          </a:xfrm>
          <a:prstGeom prst="line">
            <a:avLst/>
          </a:prstGeom>
          <a:ln>
            <a:solidFill>
              <a:srgbClr val="D05400">
                <a:alpha val="7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1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C57057-36A1-0BF4-2173-0B831D7A1E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2" y="2510018"/>
            <a:ext cx="11488255" cy="4064000"/>
          </a:xfrm>
          <a:prstGeom prst="rect">
            <a:avLst/>
          </a:prstGeom>
          <a:ln w="285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55E3C1-3EDE-E309-02FC-EB6E722E3964}"/>
              </a:ext>
            </a:extLst>
          </p:cNvPr>
          <p:cNvSpPr txBox="1"/>
          <p:nvPr/>
        </p:nvSpPr>
        <p:spPr>
          <a:xfrm>
            <a:off x="835792" y="1211201"/>
            <a:ext cx="10520413" cy="117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9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9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충청남도 </a:t>
            </a:r>
            <a:r>
              <a:rPr lang="en-US" altLang="ko-KR" sz="19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 </a:t>
            </a:r>
            <a:r>
              <a:rPr lang="ko-KR" altLang="en-US" sz="19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대전광역시 </a:t>
            </a:r>
            <a:r>
              <a:rPr lang="en-US" altLang="ko-KR" sz="19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 </a:t>
            </a:r>
            <a:r>
              <a:rPr lang="ko-KR" altLang="en-US" sz="1900" b="1" dirty="0">
                <a:solidFill>
                  <a:srgbClr val="FF66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세종특별자치시 </a:t>
            </a:r>
            <a:r>
              <a:rPr lang="ko-KR" altLang="en-US" sz="19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순으로 보이스 피싱 접수 빈도가 높음</a:t>
            </a:r>
            <a:endParaRPr lang="en-US" altLang="ko-KR" sz="19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9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 지역 모두 여성이 남성보다 보이스 피싱 피해 접수를 더 많이 하였음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B52B2-C9C9-AE1D-EDD7-C003FA82FE8F}"/>
              </a:ext>
            </a:extLst>
          </p:cNvPr>
          <p:cNvSpPr txBox="1"/>
          <p:nvPr/>
        </p:nvSpPr>
        <p:spPr>
          <a:xfrm>
            <a:off x="947200" y="348412"/>
            <a:ext cx="10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</a:p>
        </p:txBody>
      </p:sp>
      <p:sp>
        <p:nvSpPr>
          <p:cNvPr id="5" name="순서도: 지연 4">
            <a:extLst>
              <a:ext uri="{FF2B5EF4-FFF2-40B4-BE49-F238E27FC236}">
                <a16:creationId xmlns:a16="http://schemas.microsoft.com/office/drawing/2014/main" id="{F80E395F-0D13-E22D-EBDB-83FBDF89F55B}"/>
              </a:ext>
            </a:extLst>
          </p:cNvPr>
          <p:cNvSpPr/>
          <p:nvPr/>
        </p:nvSpPr>
        <p:spPr>
          <a:xfrm>
            <a:off x="-15167" y="208927"/>
            <a:ext cx="962367" cy="863747"/>
          </a:xfrm>
          <a:prstGeom prst="flowChartDelay">
            <a:avLst/>
          </a:prstGeom>
          <a:solidFill>
            <a:srgbClr val="F2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821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950</Words>
  <Application>Microsoft Office PowerPoint</Application>
  <PresentationFormat>와이드스크린</PresentationFormat>
  <Paragraphs>170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Corbel</vt:lpstr>
      <vt:lpstr>G마켓 산스 TTF Bold</vt:lpstr>
      <vt:lpstr>에스코어 드림 3 Light</vt:lpstr>
      <vt:lpstr>에스코어 드림 8 Heavy</vt:lpstr>
      <vt:lpstr>맑은 고딕</vt:lpstr>
      <vt:lpstr>Wingdings</vt:lpstr>
      <vt:lpstr>에스코어 드림 6 Bold</vt:lpstr>
      <vt:lpstr>Arial</vt:lpstr>
      <vt:lpstr>에스코어 드림 5 Medium</vt:lpstr>
      <vt:lpstr>에스코어 드림 4 Regular</vt:lpstr>
      <vt:lpstr>에스코어 드림 7 ExtraBold</vt:lpstr>
      <vt:lpstr>ONE 모바일고딕 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Emma</dc:creator>
  <cp:lastModifiedBy>SAMSUNG</cp:lastModifiedBy>
  <cp:revision>46</cp:revision>
  <dcterms:created xsi:type="dcterms:W3CDTF">2020-02-04T02:40:55Z</dcterms:created>
  <dcterms:modified xsi:type="dcterms:W3CDTF">2023-02-15T07:49:56Z</dcterms:modified>
</cp:coreProperties>
</file>